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63" r:id="rId19"/>
    <p:sldId id="274" r:id="rId20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FDE73-2397-4599-B611-785040583A48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24C20-1C6A-4C8C-B2A9-5EC9D682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87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4D062-F1DE-1F3C-A5C2-99F9D69C1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5CCB0E-48FA-1F75-C4AE-7C3061CABE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848CE-F516-B564-48B7-CE2DEDF59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36AC-4DF8-46A1-927D-D23A26073D7C}" type="datetimeyyyy">
              <a:rPr lang="en-US" smtClean="0"/>
              <a:t>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EC3F2-8F10-5FA6-5D1B-8B82B83E8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BY-NC-SA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D1336-E7B2-5D0B-4309-9AE331470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77E3-0E97-499C-AD9D-9C9262306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1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7A9CC-BF7F-3791-4FD4-BC84AE02E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CEB9B8-E918-BC60-64F9-CFAF692B9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55A4B-6DC1-464A-E33B-712A55968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48673-6AED-41C8-A088-8F3747FCF404}" type="datetimeyyyy">
              <a:rPr lang="en-US" smtClean="0"/>
              <a:t>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9CB87-23C9-BCE6-1C6B-C70B5AB48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BY-NC-SA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C468F-D2DD-5BDF-7ED9-BCAA31FC8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77E3-0E97-499C-AD9D-9C9262306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81E732-C8CD-970B-A9CE-38881D49E5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358527-1E26-616E-9C36-4FF398D459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67F39-C2A4-3248-21D5-DE593C846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AC38-E91D-44ED-988C-F06A80781429}" type="datetimeyyyy">
              <a:rPr lang="en-US" smtClean="0"/>
              <a:t>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648DF-6B1E-FD3A-FC4D-1C87B86F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BY-NC-SA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32B6B-C958-E58C-DACC-31C7D9CD5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77E3-0E97-499C-AD9D-9C9262306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69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AF6E2-DADC-B271-4801-C79193E47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C73FC-3F42-DA6A-3B0F-36DEA831D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D3D07-EECE-04FC-A98F-D9B64F7F7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C912-EF45-4ABE-AC64-75A543A18A51}" type="datetimeyyyy">
              <a:rPr lang="en-US" smtClean="0"/>
              <a:t>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B39A6-A3A7-C504-42C3-1474C3542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BY-NC-SA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15A14-BEAB-DFA0-ACDA-1687A021A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77E3-0E97-499C-AD9D-9C9262306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25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2988D-2D08-149E-71CA-C35BC928A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76EE4-5F3D-DAE7-61A6-E01C1EE6E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BF570-DA4A-6225-5F4E-51E34B67D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69561-3510-435F-899E-FA691AEB2DF2}" type="datetimeyyyy">
              <a:rPr lang="en-US" smtClean="0"/>
              <a:t>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DD740-B578-0465-0D71-223563378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BY-NC-SA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D26B4-634C-9AF1-5EC9-4E486E280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77E3-0E97-499C-AD9D-9C9262306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15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4B819-6B6D-21D8-5158-F15DA599D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89A4E-D65D-DF00-4851-69B7EDC887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5E8E9E-767D-05F6-E565-0729D71DB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6E17FE-B721-C0EF-8058-52C1BFCF5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744B-2185-4A7B-ADD0-A627D1B942BE}" type="datetimeyyyy">
              <a:rPr lang="en-US" smtClean="0"/>
              <a:t>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6C4C6D-0E8C-6090-4931-A44B2E7DB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BY-NC-SA 4.0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4748E5-46BC-B0F2-CF31-B560A2BFF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77E3-0E97-499C-AD9D-9C9262306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62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E3583-0912-D7C2-E3B2-3320B998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7E1B4-47AB-393E-80CB-042BD4E1E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B8F5D5-4B05-4C85-A33E-955CEA6B7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366507-F34E-E84B-9CD8-5B3EA1B5C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2EE2A7-BBC4-C9FE-C443-594D23EF2C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85A080-893A-79CD-672D-9917DD2D1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7DCA-88B8-4E98-9955-794E6DE49158}" type="datetimeyyyy">
              <a:rPr lang="en-US" smtClean="0"/>
              <a:t>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16180A-362E-069C-7C26-1C827A5E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BY-NC-SA 4.0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05292E-EEA3-344E-A33C-C10782179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77E3-0E97-499C-AD9D-9C9262306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69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8CD0-39D3-B03B-F649-A8684B7F0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F80F53-4626-0240-B9B3-B217AED60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ED3D-6A54-47E8-A9F2-BB2C84C6BC2E}" type="datetimeyyyy">
              <a:rPr lang="en-US" smtClean="0"/>
              <a:t>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6E8A5-B27A-99CE-53E5-28D097A8A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BY-NC-SA 4.0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541AB-4CC1-8393-B0A6-9E5BFB11A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77E3-0E97-499C-AD9D-9C9262306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81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112EF4-4420-8969-3A1D-4AF6C4A3B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6550-3F2B-44BA-8AB6-F3E870800EE9}" type="datetimeyyyy">
              <a:rPr lang="en-US" smtClean="0"/>
              <a:t>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3AA705-2402-491E-DEEF-3ED2621C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BY-NC-SA 4.0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EA0ED-A827-F6D3-8794-2EF3F0220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77E3-0E97-499C-AD9D-9C9262306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64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6D76F-5310-4058-B872-535A4326C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2A3E5-C012-F5A7-7E36-056175A75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92B7D-C9A9-D8B9-E66E-D6AACEB7E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28C395-D9B8-0BB3-5D06-8E0E09D41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E11C-A917-47D3-BF4F-0D355D425C47}" type="datetimeyyyy">
              <a:rPr lang="en-US" smtClean="0"/>
              <a:t>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4E60D-B7ED-A372-54B9-58ECA4633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BY-NC-SA 4.0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98894-4CF3-60E0-9A67-045F30203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77E3-0E97-499C-AD9D-9C9262306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1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DB358-1F1B-40FE-8516-81D889694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B75FE1-4361-E742-9862-A4AAE9E75C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4E2ED-270B-0483-7FCC-E52FD37EF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D7122-EE24-B005-378E-4E0FE600A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3D49-EE3E-4181-AB67-9966C8063AE2}" type="datetimeyyyy">
              <a:rPr lang="en-US" smtClean="0"/>
              <a:t>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A61059-4CAE-836A-E126-8EDEDB044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BY-NC-SA 4.0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47C21-A23C-128C-3F22-D8F61D55D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77E3-0E97-499C-AD9D-9C9262306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85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0C8A46-0B3F-23E1-C52F-D5F00D3C0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075EA7-F77D-EB4C-097C-636212087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3C752-1478-23F2-3B15-DC6F930DD8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AD7906-55AF-4AC3-8ED7-5D7AE87D537F}" type="datetimeyyyy">
              <a:rPr lang="en-US" smtClean="0"/>
              <a:t>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EB799-B94B-0260-7582-FE118DC2DF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CC BY-NC-SA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EA1EE-DB3C-82D3-520B-D2C666D244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4877E3-0E97-499C-AD9D-9C9262306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1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AB0B2-D733-1B18-5160-4AB572EF1D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cost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AI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9F4972-FBEB-38E4-E1CA-DA5B4F379B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Michael Mrissa</a:t>
            </a:r>
          </a:p>
          <a:p>
            <a:r>
              <a:rPr lang="sl-SI" dirty="0" err="1"/>
              <a:t>University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Primorska</a:t>
            </a:r>
          </a:p>
          <a:p>
            <a:r>
              <a:rPr lang="sl-SI" dirty="0" err="1"/>
              <a:t>Spring</a:t>
            </a:r>
            <a:r>
              <a:rPr lang="sl-SI" dirty="0"/>
              <a:t> 2026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E06C0-08D5-67CB-F3C7-D31054912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77E3-0E97-499C-AD9D-9C9262306A41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0F9E4-99B2-21EF-9510-0DB9824DD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BY-NC-SA 4.0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F3226B4-7501-DC6F-19BC-11957DBD5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ED4F-1268-468C-8EAE-C7EF2203A04F}" type="datetimeyyyy">
              <a:rPr lang="en-US" smtClean="0"/>
              <a:t>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37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1D99E-44E2-3533-D79C-476B2AFBF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Cost </a:t>
            </a:r>
            <a:r>
              <a:rPr lang="sl-SI" dirty="0" err="1"/>
              <a:t>comparison</a:t>
            </a:r>
            <a:r>
              <a:rPr lang="sl-SI" dirty="0"/>
              <a:t> </a:t>
            </a:r>
            <a:r>
              <a:rPr lang="sl-SI" dirty="0" err="1"/>
              <a:t>with</a:t>
            </a:r>
            <a:r>
              <a:rPr lang="sl-SI" dirty="0"/>
              <a:t> </a:t>
            </a:r>
            <a:r>
              <a:rPr lang="sl-SI" dirty="0" err="1"/>
              <a:t>countries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BCF2B7-2D49-F843-1714-129E5AD6A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77E3-0E97-499C-AD9D-9C9262306A41}" type="slidenum">
              <a:rPr lang="en-US" smtClean="0"/>
              <a:t>10</a:t>
            </a:fld>
            <a:endParaRPr lang="en-US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3978B3E1-0734-9479-7107-AC9F5A954741}"/>
              </a:ext>
            </a:extLst>
          </p:cNvPr>
          <p:cNvSpPr/>
          <p:nvPr/>
        </p:nvSpPr>
        <p:spPr>
          <a:xfrm>
            <a:off x="1920239" y="1523342"/>
            <a:ext cx="8221287" cy="4720149"/>
          </a:xfrm>
          <a:custGeom>
            <a:avLst/>
            <a:gdLst/>
            <a:ahLst/>
            <a:cxnLst/>
            <a:rect l="l" t="t" r="r" b="b"/>
            <a:pathLst>
              <a:path w="13353962" h="8012377">
                <a:moveTo>
                  <a:pt x="0" y="0"/>
                </a:moveTo>
                <a:lnTo>
                  <a:pt x="13353962" y="0"/>
                </a:lnTo>
                <a:lnTo>
                  <a:pt x="13353962" y="8012377"/>
                </a:lnTo>
                <a:lnTo>
                  <a:pt x="0" y="80123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DCAB7C-D3FF-1620-0C10-8B4DAA3DC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BY-NC-SA 4.0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7DCE15-1473-43C1-3FBA-4DC243867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AAD2-3B46-4D43-8A16-711D80FF746F}" type="datetimeyyyy">
              <a:rPr lang="en-US" smtClean="0"/>
              <a:t>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07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08752-7ECB-8460-A5E4-2F78E58F1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Data center </a:t>
            </a:r>
            <a:r>
              <a:rPr lang="sl-SI" dirty="0" err="1"/>
              <a:t>electricity</a:t>
            </a:r>
            <a:r>
              <a:rPr lang="sl-SI" dirty="0"/>
              <a:t> </a:t>
            </a:r>
            <a:r>
              <a:rPr lang="sl-SI" dirty="0" err="1"/>
              <a:t>usage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AI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C9058B-BB83-F990-533D-4FB81D582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77E3-0E97-499C-AD9D-9C9262306A41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854504-18E1-28F3-FEB0-AE27C5321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621" y="1612866"/>
            <a:ext cx="7582958" cy="46297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6CDBCC-E473-0577-C5E1-C07AF1FEC170}"/>
              </a:ext>
            </a:extLst>
          </p:cNvPr>
          <p:cNvSpPr txBox="1"/>
          <p:nvPr/>
        </p:nvSpPr>
        <p:spPr>
          <a:xfrm>
            <a:off x="1938131" y="6354444"/>
            <a:ext cx="1822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5A647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© </a:t>
            </a:r>
            <a:r>
              <a:rPr lang="sl-SI" dirty="0" err="1"/>
              <a:t>Shehabi</a:t>
            </a:r>
            <a:r>
              <a:rPr lang="sl-SI" dirty="0"/>
              <a:t>, 2024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90F08F-A1A8-10F8-2D8D-F87658AF2995}"/>
              </a:ext>
            </a:extLst>
          </p:cNvPr>
          <p:cNvCxnSpPr/>
          <p:nvPr/>
        </p:nvCxnSpPr>
        <p:spPr>
          <a:xfrm>
            <a:off x="2922107" y="4442792"/>
            <a:ext cx="7424531" cy="0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C980F21-EF53-A374-7444-E5850CA2AA74}"/>
              </a:ext>
            </a:extLst>
          </p:cNvPr>
          <p:cNvSpPr txBox="1"/>
          <p:nvPr/>
        </p:nvSpPr>
        <p:spPr>
          <a:xfrm>
            <a:off x="9589340" y="3240157"/>
            <a:ext cx="2400017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l-SI" b="1" dirty="0"/>
              <a:t>Poland </a:t>
            </a:r>
            <a:r>
              <a:rPr lang="sl-SI" b="1" dirty="0" err="1"/>
              <a:t>electricity</a:t>
            </a:r>
            <a:endParaRPr lang="sl-SI" b="1" dirty="0"/>
          </a:p>
          <a:p>
            <a:pPr algn="ctr"/>
            <a:r>
              <a:rPr lang="sl-SI" b="1" dirty="0" err="1"/>
              <a:t>Consumption</a:t>
            </a:r>
            <a:r>
              <a:rPr lang="sl-SI" b="1" dirty="0"/>
              <a:t> in 2025</a:t>
            </a:r>
          </a:p>
          <a:p>
            <a:pPr algn="ctr"/>
            <a:r>
              <a:rPr lang="sl-SI" b="1" dirty="0"/>
              <a:t>is </a:t>
            </a:r>
            <a:r>
              <a:rPr lang="sl-SI" b="1" dirty="0" err="1"/>
              <a:t>approx</a:t>
            </a:r>
            <a:r>
              <a:rPr lang="sl-SI" b="1" dirty="0"/>
              <a:t>. 167TWh</a:t>
            </a:r>
            <a:endParaRPr lang="en-US" b="1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0E8FFD1-9E42-C4CD-13CF-4E6C5743C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BY-NC-SA 4.0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73AC1C20-1598-3975-4FFC-CCF18B256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BEE6-0E26-4709-B38E-01180DF1BAAC}" type="datetimeyyyy">
              <a:rPr lang="en-US" smtClean="0"/>
              <a:t>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69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0B8F0-E837-117B-F240-4C11E6F69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Data </a:t>
            </a:r>
            <a:r>
              <a:rPr lang="sl-SI" dirty="0" err="1"/>
              <a:t>centers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fossil</a:t>
            </a:r>
            <a:r>
              <a:rPr lang="sl-SI" dirty="0"/>
              <a:t> </a:t>
            </a:r>
            <a:r>
              <a:rPr lang="sl-SI" dirty="0" err="1"/>
              <a:t>fuels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85E93-9E3C-59FE-0272-CA87C398F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77E3-0E97-499C-AD9D-9C9262306A41}" type="slidenum">
              <a:rPr lang="en-US" smtClean="0"/>
              <a:t>12</a:t>
            </a:fld>
            <a:endParaRPr lang="en-US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3226318B-5790-BC0B-EF1B-2BE9AC7F5994}"/>
              </a:ext>
            </a:extLst>
          </p:cNvPr>
          <p:cNvSpPr txBox="1">
            <a:spLocks/>
          </p:cNvSpPr>
          <p:nvPr/>
        </p:nvSpPr>
        <p:spPr>
          <a:xfrm>
            <a:off x="1057796" y="1828923"/>
            <a:ext cx="10104120" cy="4181068"/>
          </a:xfrm>
          <a:custGeom>
            <a:avLst/>
            <a:gdLst/>
            <a:ahLst/>
            <a:cxnLst/>
            <a:rect l="l" t="t" r="r" b="b"/>
            <a:pathLst>
              <a:path w="14243615" h="6904098">
                <a:moveTo>
                  <a:pt x="0" y="0"/>
                </a:moveTo>
                <a:lnTo>
                  <a:pt x="14243615" y="0"/>
                </a:lnTo>
                <a:lnTo>
                  <a:pt x="14243615" y="6904098"/>
                </a:lnTo>
                <a:lnTo>
                  <a:pt x="0" y="690409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dirty="0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56557F-4E35-315C-042E-A91855EB5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BY-NC-SA 4.0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37FF4DF-A44F-6316-1129-75EE0DEFA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0730B-3216-4260-B7A0-F558AD4D07F3}" type="datetimeyyyy">
              <a:rPr lang="en-US" smtClean="0"/>
              <a:t>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50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58F59-F9F9-D844-80B4-7B749AE39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Carbon</a:t>
            </a:r>
            <a:r>
              <a:rPr lang="sl-SI" dirty="0"/>
              <a:t> </a:t>
            </a:r>
            <a:r>
              <a:rPr lang="sl-SI" dirty="0" err="1"/>
              <a:t>footprint</a:t>
            </a:r>
            <a:r>
              <a:rPr lang="sl-SI" dirty="0"/>
              <a:t> </a:t>
            </a:r>
            <a:r>
              <a:rPr lang="sl-SI" dirty="0" err="1"/>
              <a:t>comparisons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D43CF-BE71-229C-EA6B-346977F92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77E3-0E97-499C-AD9D-9C9262306A41}" type="slidenum">
              <a:rPr lang="en-US" smtClean="0"/>
              <a:t>13</a:t>
            </a:fld>
            <a:endParaRPr lang="en-US"/>
          </a:p>
        </p:txBody>
      </p:sp>
      <p:sp>
        <p:nvSpPr>
          <p:cNvPr id="5" name="Freeform 1">
            <a:extLst>
              <a:ext uri="{FF2B5EF4-FFF2-40B4-BE49-F238E27FC236}">
                <a16:creationId xmlns:a16="http://schemas.microsoft.com/office/drawing/2014/main" id="{5E54BFB3-B7DB-0218-3A9B-A2BBF1EDBC33}"/>
              </a:ext>
            </a:extLst>
          </p:cNvPr>
          <p:cNvSpPr/>
          <p:nvPr/>
        </p:nvSpPr>
        <p:spPr>
          <a:xfrm>
            <a:off x="964278" y="1835347"/>
            <a:ext cx="10104119" cy="4001139"/>
          </a:xfrm>
          <a:custGeom>
            <a:avLst/>
            <a:gdLst/>
            <a:ahLst/>
            <a:cxnLst/>
            <a:rect l="l" t="t" r="r" b="b"/>
            <a:pathLst>
              <a:path w="13178863" h="5633964">
                <a:moveTo>
                  <a:pt x="0" y="0"/>
                </a:moveTo>
                <a:lnTo>
                  <a:pt x="13178864" y="0"/>
                </a:lnTo>
                <a:lnTo>
                  <a:pt x="13178864" y="5633964"/>
                </a:lnTo>
                <a:lnTo>
                  <a:pt x="0" y="563396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C4FC16-8F07-4008-CC31-8097CED673F4}"/>
              </a:ext>
            </a:extLst>
          </p:cNvPr>
          <p:cNvSpPr txBox="1"/>
          <p:nvPr/>
        </p:nvSpPr>
        <p:spPr>
          <a:xfrm>
            <a:off x="1472973" y="5897060"/>
            <a:ext cx="2891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1 lb ≈ 0.45 kg </a:t>
            </a:r>
            <a:r>
              <a:rPr lang="en-GB" sz="1400" dirty="0">
                <a:sym typeface="Wingdings" pitchFamily="2" charset="2"/>
              </a:rPr>
              <a:t> 1,984 lbs </a:t>
            </a:r>
            <a:r>
              <a:rPr lang="en-GB" sz="1400" dirty="0"/>
              <a:t>≈ 900 kg</a:t>
            </a:r>
            <a:r>
              <a:rPr lang="en-GB" sz="1400" dirty="0">
                <a:sym typeface="Wingdings" pitchFamily="2" charset="2"/>
              </a:rPr>
              <a:t> </a:t>
            </a:r>
            <a:endParaRPr lang="en-GB" sz="1400" dirty="0"/>
          </a:p>
          <a:p>
            <a:endParaRPr lang="en-S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C29A01-AB2C-228B-499E-15E2F1612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BY-NC-SA 4.0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9947B-C600-164A-1573-B0698EDF5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B0317-1982-4BA1-B670-DAE2689111BA}" type="datetimeyyyy">
              <a:rPr lang="en-US" smtClean="0"/>
              <a:t>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90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97324-7F2B-BF09-ACC0-E0179D893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Processing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AI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A694A-40C5-4720-BFC5-9CEB249B9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Human </a:t>
            </a:r>
            <a:r>
              <a:rPr lang="sl-SI" dirty="0" err="1"/>
              <a:t>tasks</a:t>
            </a:r>
            <a:r>
              <a:rPr lang="sl-SI" dirty="0"/>
              <a:t> in AI</a:t>
            </a:r>
          </a:p>
          <a:p>
            <a:pPr lvl="1"/>
            <a:r>
              <a:rPr lang="sl-SI" dirty="0" err="1"/>
              <a:t>Before</a:t>
            </a:r>
            <a:r>
              <a:rPr lang="sl-SI" dirty="0"/>
              <a:t> </a:t>
            </a:r>
            <a:r>
              <a:rPr lang="sl-SI" dirty="0" err="1"/>
              <a:t>training</a:t>
            </a:r>
            <a:r>
              <a:rPr lang="sl-SI" dirty="0"/>
              <a:t>: data </a:t>
            </a:r>
            <a:r>
              <a:rPr lang="sl-SI" dirty="0" err="1"/>
              <a:t>generation</a:t>
            </a:r>
            <a:r>
              <a:rPr lang="sl-SI" dirty="0"/>
              <a:t>, </a:t>
            </a:r>
            <a:r>
              <a:rPr lang="sl-SI" dirty="0" err="1"/>
              <a:t>collection</a:t>
            </a:r>
            <a:r>
              <a:rPr lang="sl-SI" dirty="0"/>
              <a:t>, </a:t>
            </a:r>
            <a:r>
              <a:rPr lang="sl-SI" dirty="0" err="1"/>
              <a:t>filtering</a:t>
            </a:r>
            <a:r>
              <a:rPr lang="sl-SI" dirty="0"/>
              <a:t>, </a:t>
            </a:r>
            <a:r>
              <a:rPr lang="sl-SI" dirty="0" err="1"/>
              <a:t>annotation</a:t>
            </a:r>
            <a:endParaRPr lang="sl-SI" dirty="0"/>
          </a:p>
          <a:p>
            <a:pPr lvl="1"/>
            <a:r>
              <a:rPr lang="sl-SI" dirty="0" err="1"/>
              <a:t>During</a:t>
            </a:r>
            <a:r>
              <a:rPr lang="sl-SI" dirty="0"/>
              <a:t> </a:t>
            </a:r>
            <a:r>
              <a:rPr lang="sl-SI" dirty="0" err="1"/>
              <a:t>training</a:t>
            </a:r>
            <a:r>
              <a:rPr lang="sl-SI" dirty="0"/>
              <a:t>: </a:t>
            </a:r>
            <a:r>
              <a:rPr lang="sl-SI" dirty="0" err="1"/>
              <a:t>assessing</a:t>
            </a:r>
            <a:r>
              <a:rPr lang="sl-SI" dirty="0"/>
              <a:t> model </a:t>
            </a:r>
            <a:r>
              <a:rPr lang="sl-SI" dirty="0" err="1"/>
              <a:t>responses</a:t>
            </a:r>
            <a:r>
              <a:rPr lang="sl-SI" dirty="0"/>
              <a:t> (</a:t>
            </a:r>
            <a:r>
              <a:rPr lang="sl-SI" dirty="0" err="1"/>
              <a:t>true</a:t>
            </a:r>
            <a:r>
              <a:rPr lang="sl-SI" dirty="0"/>
              <a:t>/</a:t>
            </a:r>
            <a:r>
              <a:rPr lang="sl-SI" dirty="0" err="1"/>
              <a:t>false</a:t>
            </a:r>
            <a:r>
              <a:rPr lang="sl-SI" dirty="0"/>
              <a:t>)</a:t>
            </a:r>
          </a:p>
          <a:p>
            <a:pPr lvl="1"/>
            <a:r>
              <a:rPr lang="sl-SI" dirty="0" err="1"/>
              <a:t>After</a:t>
            </a:r>
            <a:r>
              <a:rPr lang="sl-SI" dirty="0"/>
              <a:t> </a:t>
            </a:r>
            <a:r>
              <a:rPr lang="sl-SI" dirty="0" err="1"/>
              <a:t>training</a:t>
            </a:r>
            <a:r>
              <a:rPr lang="sl-SI" dirty="0"/>
              <a:t>: </a:t>
            </a:r>
            <a:r>
              <a:rPr lang="sl-SI" dirty="0" err="1"/>
              <a:t>Impersonation</a:t>
            </a:r>
            <a:r>
              <a:rPr lang="sl-SI" dirty="0"/>
              <a:t>: </a:t>
            </a:r>
            <a:r>
              <a:rPr lang="sl-SI" dirty="0" err="1"/>
              <a:t>replacing</a:t>
            </a:r>
            <a:r>
              <a:rPr lang="sl-SI" dirty="0"/>
              <a:t> AI in some </a:t>
            </a:r>
            <a:r>
              <a:rPr lang="sl-SI" dirty="0" err="1"/>
              <a:t>contexts</a:t>
            </a:r>
            <a:endParaRPr lang="sl-SI" dirty="0"/>
          </a:p>
          <a:p>
            <a:pPr lvl="2"/>
            <a:r>
              <a:rPr lang="sl-SI" dirty="0" err="1"/>
              <a:t>Yes</a:t>
            </a:r>
            <a:r>
              <a:rPr lang="sl-SI" dirty="0"/>
              <a:t>, </a:t>
            </a:r>
            <a:r>
              <a:rPr lang="sl-SI" dirty="0" err="1"/>
              <a:t>they</a:t>
            </a:r>
            <a:r>
              <a:rPr lang="sl-SI" dirty="0"/>
              <a:t> do </a:t>
            </a:r>
            <a:r>
              <a:rPr lang="sl-SI" dirty="0" err="1"/>
              <a:t>ask</a:t>
            </a:r>
            <a:r>
              <a:rPr lang="sl-SI" dirty="0"/>
              <a:t> </a:t>
            </a:r>
            <a:r>
              <a:rPr lang="sl-SI" dirty="0" err="1"/>
              <a:t>humans</a:t>
            </a:r>
            <a:r>
              <a:rPr lang="sl-SI" dirty="0"/>
              <a:t> to </a:t>
            </a:r>
            <a:r>
              <a:rPr lang="sl-SI" dirty="0" err="1"/>
              <a:t>pretend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reply</a:t>
            </a:r>
            <a:r>
              <a:rPr lang="sl-SI" dirty="0"/>
              <a:t> like a </a:t>
            </a:r>
            <a:r>
              <a:rPr lang="sl-SI" dirty="0" err="1"/>
              <a:t>machine</a:t>
            </a:r>
            <a:r>
              <a:rPr lang="sl-SI" dirty="0"/>
              <a:t>.</a:t>
            </a:r>
          </a:p>
          <a:p>
            <a:r>
              <a:rPr lang="sl-SI" dirty="0" err="1"/>
              <a:t>Those</a:t>
            </a:r>
            <a:r>
              <a:rPr lang="sl-SI" dirty="0"/>
              <a:t> </a:t>
            </a:r>
            <a:r>
              <a:rPr lang="sl-SI" dirty="0" err="1"/>
              <a:t>tasks</a:t>
            </a:r>
            <a:r>
              <a:rPr lang="sl-SI" dirty="0"/>
              <a:t> </a:t>
            </a:r>
            <a:r>
              <a:rPr lang="sl-SI" dirty="0" err="1"/>
              <a:t>remains</a:t>
            </a:r>
            <a:r>
              <a:rPr lang="sl-SI" dirty="0"/>
              <a:t> human-</a:t>
            </a:r>
            <a:r>
              <a:rPr lang="sl-SI" dirty="0" err="1"/>
              <a:t>based</a:t>
            </a:r>
            <a:endParaRPr lang="sl-SI" dirty="0"/>
          </a:p>
          <a:p>
            <a:pPr lvl="1"/>
            <a:r>
              <a:rPr lang="sl-SI" dirty="0" err="1"/>
              <a:t>They</a:t>
            </a:r>
            <a:r>
              <a:rPr lang="sl-SI" dirty="0"/>
              <a:t> are </a:t>
            </a:r>
            <a:r>
              <a:rPr lang="sl-SI" dirty="0" err="1"/>
              <a:t>outsourced</a:t>
            </a:r>
            <a:r>
              <a:rPr lang="sl-SI" dirty="0"/>
              <a:t> in </a:t>
            </a:r>
            <a:r>
              <a:rPr lang="sl-SI" dirty="0" err="1"/>
              <a:t>platforms</a:t>
            </a:r>
            <a:r>
              <a:rPr lang="sl-SI" dirty="0"/>
              <a:t>, </a:t>
            </a:r>
            <a:r>
              <a:rPr lang="sl-SI" dirty="0" err="1"/>
              <a:t>using</a:t>
            </a:r>
            <a:r>
              <a:rPr lang="sl-SI" dirty="0"/>
              <a:t> </a:t>
            </a:r>
            <a:r>
              <a:rPr lang="sl-SI" dirty="0" err="1"/>
              <a:t>underpaid</a:t>
            </a:r>
            <a:r>
              <a:rPr lang="sl-SI" dirty="0"/>
              <a:t> </a:t>
            </a:r>
            <a:r>
              <a:rPr lang="sl-SI" dirty="0" err="1"/>
              <a:t>workers</a:t>
            </a:r>
            <a:endParaRPr lang="sl-SI" dirty="0"/>
          </a:p>
          <a:p>
            <a:pPr lvl="1"/>
            <a:r>
              <a:rPr lang="sl-SI" dirty="0" err="1"/>
              <a:t>With</a:t>
            </a:r>
            <a:r>
              <a:rPr lang="sl-SI" dirty="0"/>
              <a:t> </a:t>
            </a:r>
            <a:r>
              <a:rPr lang="sl-SI" dirty="0" err="1"/>
              <a:t>NDAs</a:t>
            </a:r>
            <a:r>
              <a:rPr lang="sl-SI" dirty="0"/>
              <a:t>, </a:t>
            </a:r>
            <a:r>
              <a:rPr lang="sl-SI" dirty="0" err="1"/>
              <a:t>surveillance</a:t>
            </a:r>
            <a:r>
              <a:rPr lang="sl-SI" dirty="0"/>
              <a:t>, </a:t>
            </a:r>
            <a:r>
              <a:rPr lang="sl-SI" dirty="0" err="1"/>
              <a:t>isolation</a:t>
            </a:r>
            <a:r>
              <a:rPr lang="sl-SI" dirty="0"/>
              <a:t>, </a:t>
            </a:r>
            <a:r>
              <a:rPr lang="sl-SI" dirty="0" err="1"/>
              <a:t>less</a:t>
            </a:r>
            <a:r>
              <a:rPr lang="sl-SI" dirty="0"/>
              <a:t> </a:t>
            </a:r>
            <a:r>
              <a:rPr lang="sl-SI" dirty="0" err="1"/>
              <a:t>support</a:t>
            </a:r>
            <a:r>
              <a:rPr lang="sl-SI" dirty="0"/>
              <a:t> (</a:t>
            </a:r>
            <a:r>
              <a:rPr lang="sl-SI" dirty="0" err="1"/>
              <a:t>healthcare</a:t>
            </a:r>
            <a:r>
              <a:rPr lang="sl-SI" dirty="0"/>
              <a:t>, </a:t>
            </a:r>
            <a:r>
              <a:rPr lang="sl-SI" dirty="0" err="1"/>
              <a:t>pension</a:t>
            </a:r>
            <a:r>
              <a:rPr lang="sl-SI" dirty="0"/>
              <a:t>)</a:t>
            </a:r>
          </a:p>
          <a:p>
            <a:pPr lvl="1"/>
            <a:r>
              <a:rPr lang="sl-SI" dirty="0" err="1"/>
              <a:t>Vulnerable</a:t>
            </a:r>
            <a:r>
              <a:rPr lang="sl-SI" dirty="0"/>
              <a:t> </a:t>
            </a:r>
            <a:r>
              <a:rPr lang="sl-SI" dirty="0" err="1"/>
              <a:t>populations</a:t>
            </a:r>
            <a:r>
              <a:rPr lang="sl-SI" dirty="0"/>
              <a:t> are </a:t>
            </a:r>
            <a:r>
              <a:rPr lang="sl-SI" dirty="0" err="1"/>
              <a:t>targeted</a:t>
            </a:r>
            <a:r>
              <a:rPr lang="sl-SI" dirty="0"/>
              <a:t>: </a:t>
            </a:r>
            <a:r>
              <a:rPr lang="sl-SI" dirty="0" err="1"/>
              <a:t>refugees</a:t>
            </a:r>
            <a:r>
              <a:rPr lang="sl-SI" dirty="0"/>
              <a:t>, </a:t>
            </a:r>
            <a:r>
              <a:rPr lang="sl-SI" dirty="0" err="1"/>
              <a:t>prisoners</a:t>
            </a:r>
            <a:r>
              <a:rPr lang="sl-SI" dirty="0"/>
              <a:t>, </a:t>
            </a:r>
            <a:r>
              <a:rPr lang="sl-SI" dirty="0" err="1"/>
              <a:t>children</a:t>
            </a:r>
            <a:endParaRPr lang="sl-SI" dirty="0"/>
          </a:p>
          <a:p>
            <a:pPr lvl="1"/>
            <a:r>
              <a:rPr lang="sl-SI" dirty="0"/>
              <a:t>(</a:t>
            </a:r>
            <a:r>
              <a:rPr lang="sl-SI" dirty="0" err="1"/>
              <a:t>Miceli</a:t>
            </a:r>
            <a:r>
              <a:rPr lang="sl-SI" dirty="0"/>
              <a:t>, 2024)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5D5C7-4BA5-D1B5-F60B-0E744A3FD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77E3-0E97-499C-AD9D-9C9262306A41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FE6EB-2B97-3D43-D7A2-0208B136B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BY-NC-SA 4.0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E46DEA-076F-54E0-371A-06472AD79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B70A-4C4F-4B44-8C3E-468915206E2F}" type="datetimeyyyy">
              <a:rPr lang="en-US" smtClean="0"/>
              <a:t>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16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3FDE5-A876-5650-87CD-DCF0C4161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AI </a:t>
            </a:r>
            <a:r>
              <a:rPr lang="sl-SI" dirty="0" err="1"/>
              <a:t>usage</a:t>
            </a:r>
            <a:r>
              <a:rPr lang="sl-SI" dirty="0"/>
              <a:t>: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psychological</a:t>
            </a:r>
            <a:r>
              <a:rPr lang="sl-SI" dirty="0"/>
              <a:t> </a:t>
            </a:r>
            <a:r>
              <a:rPr lang="sl-SI" dirty="0" err="1"/>
              <a:t>cost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61114-3DDA-A795-B789-312628C3C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err="1"/>
              <a:t>The</a:t>
            </a:r>
            <a:r>
              <a:rPr lang="sl-SI" dirty="0"/>
              <a:t> AI </a:t>
            </a:r>
            <a:r>
              <a:rPr lang="sl-SI" dirty="0" err="1"/>
              <a:t>bias</a:t>
            </a:r>
            <a:endParaRPr lang="sl-SI" dirty="0"/>
          </a:p>
          <a:p>
            <a:pPr lvl="1"/>
            <a:r>
              <a:rPr lang="sl-SI" dirty="0" err="1"/>
              <a:t>Conveys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a </a:t>
            </a:r>
            <a:r>
              <a:rPr lang="sl-SI" dirty="0" err="1"/>
              <a:t>certain</a:t>
            </a:r>
            <a:r>
              <a:rPr lang="sl-SI" dirty="0"/>
              <a:t> </a:t>
            </a:r>
            <a:r>
              <a:rPr lang="sl-SI" dirty="0" err="1"/>
              <a:t>bias</a:t>
            </a:r>
            <a:r>
              <a:rPr lang="sl-SI" dirty="0"/>
              <a:t> </a:t>
            </a:r>
            <a:r>
              <a:rPr lang="sl-SI" dirty="0" err="1"/>
              <a:t>that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data it </a:t>
            </a:r>
            <a:r>
              <a:rPr lang="sl-SI" dirty="0" err="1"/>
              <a:t>builds</a:t>
            </a:r>
            <a:r>
              <a:rPr lang="sl-SI" dirty="0"/>
              <a:t> on </a:t>
            </a:r>
            <a:r>
              <a:rPr lang="sl-SI" dirty="0" err="1"/>
              <a:t>has</a:t>
            </a:r>
            <a:endParaRPr lang="sl-SI" dirty="0"/>
          </a:p>
          <a:p>
            <a:pPr lvl="1"/>
            <a:r>
              <a:rPr lang="sl-SI" dirty="0" err="1"/>
              <a:t>Online</a:t>
            </a:r>
            <a:r>
              <a:rPr lang="sl-SI" dirty="0"/>
              <a:t> data </a:t>
            </a:r>
            <a:r>
              <a:rPr lang="sl-SI" dirty="0" err="1"/>
              <a:t>producers</a:t>
            </a:r>
            <a:r>
              <a:rPr lang="sl-SI" dirty="0"/>
              <a:t> do </a:t>
            </a:r>
            <a:r>
              <a:rPr lang="sl-SI" b="1" i="1" dirty="0"/>
              <a:t>not </a:t>
            </a:r>
            <a:r>
              <a:rPr lang="sl-SI" dirty="0" err="1"/>
              <a:t>reflect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world</a:t>
            </a:r>
            <a:r>
              <a:rPr lang="sl-SI" dirty="0"/>
              <a:t> </a:t>
            </a:r>
            <a:r>
              <a:rPr lang="sl-SI" dirty="0" err="1"/>
              <a:t>population</a:t>
            </a:r>
            <a:endParaRPr lang="sl-SI" dirty="0"/>
          </a:p>
          <a:p>
            <a:r>
              <a:rPr lang="sl-SI" dirty="0" err="1"/>
              <a:t>Dimensions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bias</a:t>
            </a:r>
            <a:endParaRPr lang="sl-SI" dirty="0"/>
          </a:p>
          <a:p>
            <a:pPr lvl="1"/>
            <a:r>
              <a:rPr lang="sl-SI" dirty="0"/>
              <a:t>Imperialist </a:t>
            </a:r>
            <a:r>
              <a:rPr lang="sl-SI" dirty="0" err="1"/>
              <a:t>worldview</a:t>
            </a:r>
            <a:r>
              <a:rPr lang="sl-SI" dirty="0"/>
              <a:t>, </a:t>
            </a:r>
            <a:r>
              <a:rPr lang="sl-SI" dirty="0" err="1"/>
              <a:t>white</a:t>
            </a:r>
            <a:r>
              <a:rPr lang="sl-SI" dirty="0"/>
              <a:t> </a:t>
            </a:r>
            <a:r>
              <a:rPr lang="sl-SI" dirty="0" err="1"/>
              <a:t>supremacist</a:t>
            </a:r>
            <a:r>
              <a:rPr lang="sl-SI" dirty="0"/>
              <a:t> </a:t>
            </a:r>
            <a:r>
              <a:rPr lang="sl-SI" dirty="0" err="1"/>
              <a:t>views</a:t>
            </a:r>
            <a:r>
              <a:rPr lang="sl-SI" dirty="0"/>
              <a:t>, </a:t>
            </a:r>
            <a:r>
              <a:rPr lang="sl-SI" dirty="0" err="1"/>
              <a:t>gender-biased</a:t>
            </a:r>
            <a:r>
              <a:rPr lang="sl-SI" dirty="0"/>
              <a:t> </a:t>
            </a:r>
            <a:r>
              <a:rPr lang="sl-SI" dirty="0" err="1"/>
              <a:t>views</a:t>
            </a:r>
            <a:r>
              <a:rPr lang="sl-SI" dirty="0"/>
              <a:t>, (</a:t>
            </a:r>
            <a:r>
              <a:rPr lang="sl-SI" dirty="0" err="1"/>
              <a:t>you</a:t>
            </a:r>
            <a:r>
              <a:rPr lang="sl-SI" dirty="0"/>
              <a:t>-name-it)-</a:t>
            </a:r>
            <a:r>
              <a:rPr lang="sl-SI" dirty="0" err="1"/>
              <a:t>phobic</a:t>
            </a:r>
            <a:r>
              <a:rPr lang="sl-SI" dirty="0"/>
              <a:t> </a:t>
            </a:r>
            <a:r>
              <a:rPr lang="sl-SI" dirty="0" err="1"/>
              <a:t>views</a:t>
            </a:r>
            <a:r>
              <a:rPr lang="sl-SI" dirty="0"/>
              <a:t>…</a:t>
            </a:r>
          </a:p>
          <a:p>
            <a:pPr lvl="1"/>
            <a:r>
              <a:rPr lang="sl-SI" dirty="0"/>
              <a:t>Are more </a:t>
            </a:r>
            <a:r>
              <a:rPr lang="sl-SI" dirty="0" err="1"/>
              <a:t>present</a:t>
            </a:r>
            <a:r>
              <a:rPr lang="sl-SI" dirty="0"/>
              <a:t> in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generated</a:t>
            </a:r>
            <a:r>
              <a:rPr lang="sl-SI" dirty="0"/>
              <a:t> </a:t>
            </a:r>
            <a:r>
              <a:rPr lang="sl-SI" dirty="0" err="1"/>
              <a:t>knowledge</a:t>
            </a:r>
            <a:r>
              <a:rPr lang="sl-SI" dirty="0"/>
              <a:t> model (</a:t>
            </a:r>
            <a:r>
              <a:rPr lang="sl-SI" dirty="0" err="1"/>
              <a:t>Katz</a:t>
            </a:r>
            <a:r>
              <a:rPr lang="sl-SI" dirty="0"/>
              <a:t>, 2020)</a:t>
            </a:r>
          </a:p>
          <a:p>
            <a:r>
              <a:rPr lang="sl-SI" dirty="0" err="1"/>
              <a:t>Many</a:t>
            </a:r>
            <a:r>
              <a:rPr lang="sl-SI" dirty="0"/>
              <a:t> </a:t>
            </a:r>
            <a:r>
              <a:rPr lang="sl-SI" dirty="0" err="1"/>
              <a:t>examples</a:t>
            </a:r>
            <a:r>
              <a:rPr lang="sl-SI" dirty="0"/>
              <a:t> in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news</a:t>
            </a:r>
            <a:endParaRPr lang="sl-SI" dirty="0"/>
          </a:p>
          <a:p>
            <a:pPr lvl="1"/>
            <a:r>
              <a:rPr lang="sl-SI" dirty="0" err="1"/>
              <a:t>Such</a:t>
            </a:r>
            <a:r>
              <a:rPr lang="sl-SI" dirty="0"/>
              <a:t> as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Dutch</a:t>
            </a:r>
            <a:r>
              <a:rPr lang="sl-SI" dirty="0"/>
              <a:t> </a:t>
            </a:r>
            <a:r>
              <a:rPr lang="sl-SI" dirty="0" err="1"/>
              <a:t>authority</a:t>
            </a:r>
            <a:r>
              <a:rPr lang="sl-SI" dirty="0"/>
              <a:t> </a:t>
            </a:r>
            <a:r>
              <a:rPr lang="sl-SI" dirty="0" err="1"/>
              <a:t>scandal</a:t>
            </a:r>
            <a:endParaRPr lang="sl-SI" dirty="0"/>
          </a:p>
          <a:p>
            <a:pPr lvl="1"/>
            <a:r>
              <a:rPr lang="sl-SI" dirty="0"/>
              <a:t>An AI-</a:t>
            </a:r>
            <a:r>
              <a:rPr lang="sl-SI" dirty="0" err="1"/>
              <a:t>assisted</a:t>
            </a:r>
            <a:r>
              <a:rPr lang="sl-SI" dirty="0"/>
              <a:t> program </a:t>
            </a:r>
            <a:r>
              <a:rPr lang="sl-SI" dirty="0" err="1"/>
              <a:t>wrongly</a:t>
            </a:r>
            <a:r>
              <a:rPr lang="sl-SI" dirty="0"/>
              <a:t> </a:t>
            </a:r>
            <a:r>
              <a:rPr lang="sl-SI" dirty="0" err="1"/>
              <a:t>accused</a:t>
            </a:r>
            <a:r>
              <a:rPr lang="sl-SI" dirty="0"/>
              <a:t> 26000 </a:t>
            </a:r>
            <a:r>
              <a:rPr lang="sl-SI" dirty="0" err="1"/>
              <a:t>families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fraud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child</a:t>
            </a:r>
            <a:r>
              <a:rPr lang="sl-SI" dirty="0"/>
              <a:t> </a:t>
            </a:r>
            <a:r>
              <a:rPr lang="sl-SI" dirty="0" err="1"/>
              <a:t>support</a:t>
            </a:r>
            <a:r>
              <a:rPr lang="sl-SI" dirty="0"/>
              <a:t> </a:t>
            </a:r>
            <a:r>
              <a:rPr lang="sl-SI" dirty="0" err="1"/>
              <a:t>declaration</a:t>
            </a:r>
            <a:endParaRPr lang="sl-SI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09416-9E93-AE30-DBE0-71D97EF18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77E3-0E97-499C-AD9D-9C9262306A41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36A21-FB8F-615E-886B-AE5E60DA3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BY-NC-SA 4.0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D630405-A128-4560-6A23-B0B836C4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BE7D-BB49-45CC-A72C-A8F565EFBFAE}" type="datetimeyyyy">
              <a:rPr lang="en-US" smtClean="0"/>
              <a:t>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12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37249-55B7-890A-BD17-C1FA12B76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AI </a:t>
            </a:r>
            <a:r>
              <a:rPr lang="sl-SI" dirty="0" err="1"/>
              <a:t>usage</a:t>
            </a:r>
            <a:r>
              <a:rPr lang="sl-SI" dirty="0"/>
              <a:t>: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psychological</a:t>
            </a:r>
            <a:r>
              <a:rPr lang="sl-SI" dirty="0"/>
              <a:t> </a:t>
            </a:r>
            <a:r>
              <a:rPr lang="sl-SI" dirty="0" err="1"/>
              <a:t>cost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EF17F-2FDA-A8D9-4A1F-D43D9FCC0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Psychological dependency and attachment formation</a:t>
            </a:r>
            <a:endParaRPr lang="sl-SI" dirty="0"/>
          </a:p>
          <a:p>
            <a:pPr lvl="1"/>
            <a:r>
              <a:rPr lang="en-US" dirty="0"/>
              <a:t>Users often anthropomorphize AI systems</a:t>
            </a:r>
          </a:p>
          <a:p>
            <a:r>
              <a:rPr lang="en-US" dirty="0"/>
              <a:t>Parasocial attachment</a:t>
            </a:r>
          </a:p>
          <a:p>
            <a:pPr lvl="1"/>
            <a:r>
              <a:rPr lang="en-US" dirty="0"/>
              <a:t>Leads to delusional thinking, emotional dysregulation, and social withdrawal</a:t>
            </a:r>
          </a:p>
          <a:p>
            <a:r>
              <a:rPr lang="en-US" dirty="0"/>
              <a:t>Crisis incidents and harmful outcomes</a:t>
            </a:r>
          </a:p>
          <a:p>
            <a:pPr lvl="1"/>
            <a:r>
              <a:rPr lang="en-US" dirty="0"/>
              <a:t>Cognitive impairment and addictive behaviors linked to prolonged AI use</a:t>
            </a:r>
          </a:p>
          <a:p>
            <a:r>
              <a:rPr lang="en-US" dirty="0"/>
              <a:t>Heightened vulnerability among specific populations</a:t>
            </a:r>
          </a:p>
          <a:p>
            <a:pPr lvl="1"/>
            <a:r>
              <a:rPr lang="en-US" dirty="0"/>
              <a:t>Adolescents, elderly adults, and individuals with mental illness</a:t>
            </a:r>
          </a:p>
          <a:p>
            <a:r>
              <a:rPr lang="en-US" dirty="0"/>
              <a:t>Need for validated diagnostic criteria, clinician training, ethical oversight, and regulatory protection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F9CD32-A446-D8FE-9981-C4CC03A4B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77E3-0E97-499C-AD9D-9C9262306A41}" type="slidenum">
              <a:rPr lang="en-US" smtClean="0"/>
              <a:t>16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4135DA-6C44-F2E9-256D-BB3C3089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BY-NC-SA 4.0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D004B5-C9F3-F653-FB45-016A72724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0724-B6C6-49C8-8F0C-B634EA90203C}" type="datetimeyyyy">
              <a:rPr lang="en-US" smtClean="0"/>
              <a:t>2026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0815FC-6143-4222-A282-13F3181C2C2A}"/>
              </a:ext>
            </a:extLst>
          </p:cNvPr>
          <p:cNvSpPr txBox="1"/>
          <p:nvPr/>
        </p:nvSpPr>
        <p:spPr>
          <a:xfrm>
            <a:off x="1938131" y="6046332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5A647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© </a:t>
            </a:r>
            <a:r>
              <a:rPr lang="sl-SI" dirty="0" err="1"/>
              <a:t>Head</a:t>
            </a:r>
            <a:r>
              <a:rPr lang="sl-SI" dirty="0"/>
              <a:t>,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249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319DA-A931-BB7F-6649-AE4A7C3FE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33856-B505-29C8-373F-451044F15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decision</a:t>
            </a:r>
            <a:r>
              <a:rPr lang="sl-SI" dirty="0"/>
              <a:t> to </a:t>
            </a:r>
            <a:r>
              <a:rPr lang="sl-SI" dirty="0" err="1"/>
              <a:t>use</a:t>
            </a:r>
            <a:r>
              <a:rPr lang="sl-SI" dirty="0"/>
              <a:t> AI </a:t>
            </a:r>
            <a:r>
              <a:rPr lang="sl-SI" dirty="0" err="1"/>
              <a:t>belongs</a:t>
            </a:r>
            <a:r>
              <a:rPr lang="sl-SI" dirty="0"/>
              <a:t> to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user</a:t>
            </a:r>
            <a:endParaRPr lang="sl-SI" dirty="0"/>
          </a:p>
          <a:p>
            <a:pPr lvl="1"/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costs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consequence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AI </a:t>
            </a:r>
            <a:r>
              <a:rPr lang="sl-SI" dirty="0" err="1"/>
              <a:t>must</a:t>
            </a:r>
            <a:r>
              <a:rPr lang="sl-SI" dirty="0"/>
              <a:t> be </a:t>
            </a:r>
            <a:r>
              <a:rPr lang="sl-SI" dirty="0" err="1"/>
              <a:t>known</a:t>
            </a:r>
            <a:endParaRPr lang="sl-SI" dirty="0"/>
          </a:p>
          <a:p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objective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this</a:t>
            </a:r>
            <a:r>
              <a:rPr lang="sl-SI" dirty="0"/>
              <a:t> set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slides</a:t>
            </a:r>
            <a:endParaRPr lang="sl-SI" dirty="0"/>
          </a:p>
          <a:p>
            <a:pPr lvl="1"/>
            <a:r>
              <a:rPr lang="sl-SI" dirty="0"/>
              <a:t>Is to </a:t>
            </a:r>
            <a:r>
              <a:rPr lang="sl-SI" dirty="0" err="1"/>
              <a:t>inform</a:t>
            </a:r>
            <a:r>
              <a:rPr lang="sl-SI" dirty="0"/>
              <a:t> </a:t>
            </a:r>
            <a:r>
              <a:rPr lang="sl-SI" dirty="0" err="1"/>
              <a:t>about</a:t>
            </a:r>
            <a:r>
              <a:rPr lang="sl-SI" dirty="0"/>
              <a:t> </a:t>
            </a:r>
            <a:r>
              <a:rPr lang="sl-SI" dirty="0" err="1"/>
              <a:t>what</a:t>
            </a:r>
            <a:r>
              <a:rPr lang="sl-SI" dirty="0"/>
              <a:t> is </a:t>
            </a:r>
            <a:r>
              <a:rPr lang="sl-SI" dirty="0" err="1"/>
              <a:t>often</a:t>
            </a:r>
            <a:r>
              <a:rPr lang="sl-SI" dirty="0"/>
              <a:t> </a:t>
            </a:r>
            <a:r>
              <a:rPr lang="sl-SI" dirty="0" err="1"/>
              <a:t>silenced</a:t>
            </a:r>
            <a:endParaRPr lang="sl-SI" dirty="0"/>
          </a:p>
          <a:p>
            <a:pPr lvl="1"/>
            <a:r>
              <a:rPr lang="sl-SI" dirty="0"/>
              <a:t>To </a:t>
            </a:r>
            <a:r>
              <a:rPr lang="sl-SI" dirty="0" err="1"/>
              <a:t>contribute</a:t>
            </a:r>
            <a:r>
              <a:rPr lang="sl-SI" dirty="0"/>
              <a:t> to </a:t>
            </a:r>
            <a:r>
              <a:rPr lang="sl-SI" dirty="0" err="1"/>
              <a:t>better</a:t>
            </a:r>
            <a:r>
              <a:rPr lang="sl-SI" dirty="0"/>
              <a:t> </a:t>
            </a:r>
            <a:r>
              <a:rPr lang="sl-SI" dirty="0" err="1"/>
              <a:t>clarity</a:t>
            </a:r>
            <a:r>
              <a:rPr lang="sl-SI" dirty="0"/>
              <a:t> </a:t>
            </a:r>
            <a:r>
              <a:rPr lang="sl-SI" dirty="0" err="1"/>
              <a:t>about</a:t>
            </a:r>
            <a:r>
              <a:rPr lang="sl-SI" dirty="0"/>
              <a:t> </a:t>
            </a:r>
            <a:r>
              <a:rPr lang="sl-SI" dirty="0" err="1"/>
              <a:t>this</a:t>
            </a:r>
            <a:r>
              <a:rPr lang="sl-SI" dirty="0"/>
              <a:t> </a:t>
            </a:r>
            <a:r>
              <a:rPr lang="sl-SI" dirty="0" err="1"/>
              <a:t>tool</a:t>
            </a:r>
            <a:endParaRPr lang="sl-SI" dirty="0"/>
          </a:p>
          <a:p>
            <a:pPr lvl="1"/>
            <a:r>
              <a:rPr lang="sl-SI" dirty="0"/>
              <a:t>To </a:t>
            </a:r>
            <a:r>
              <a:rPr lang="sl-SI" dirty="0" err="1"/>
              <a:t>raise</a:t>
            </a:r>
            <a:r>
              <a:rPr lang="sl-SI" dirty="0"/>
              <a:t> </a:t>
            </a:r>
            <a:r>
              <a:rPr lang="sl-SI" dirty="0" err="1"/>
              <a:t>awareness</a:t>
            </a:r>
            <a:r>
              <a:rPr lang="sl-SI" dirty="0"/>
              <a:t> </a:t>
            </a:r>
            <a:r>
              <a:rPr lang="sl-SI" dirty="0" err="1"/>
              <a:t>about</a:t>
            </a:r>
            <a:r>
              <a:rPr lang="sl-SI" dirty="0"/>
              <a:t> </a:t>
            </a:r>
            <a:r>
              <a:rPr lang="sl-SI" dirty="0" err="1"/>
              <a:t>its</a:t>
            </a:r>
            <a:r>
              <a:rPr lang="sl-SI" dirty="0"/>
              <a:t> </a:t>
            </a:r>
            <a:r>
              <a:rPr lang="sl-SI" dirty="0" err="1"/>
              <a:t>impact</a:t>
            </a:r>
            <a:endParaRPr lang="sl-SI" dirty="0"/>
          </a:p>
          <a:p>
            <a:r>
              <a:rPr lang="sl-SI" dirty="0" err="1"/>
              <a:t>Feel</a:t>
            </a:r>
            <a:r>
              <a:rPr lang="sl-SI" dirty="0"/>
              <a:t> </a:t>
            </a:r>
            <a:r>
              <a:rPr lang="sl-SI" dirty="0" err="1"/>
              <a:t>free</a:t>
            </a:r>
            <a:r>
              <a:rPr lang="sl-SI" dirty="0"/>
              <a:t> to </a:t>
            </a:r>
            <a:r>
              <a:rPr lang="sl-SI" dirty="0" err="1"/>
              <a:t>improve</a:t>
            </a:r>
            <a:r>
              <a:rPr lang="sl-SI" dirty="0"/>
              <a:t> </a:t>
            </a:r>
            <a:r>
              <a:rPr lang="sl-SI" dirty="0" err="1"/>
              <a:t>these</a:t>
            </a:r>
            <a:r>
              <a:rPr lang="sl-SI" dirty="0"/>
              <a:t> </a:t>
            </a:r>
            <a:r>
              <a:rPr lang="sl-SI" dirty="0" err="1"/>
              <a:t>slides</a:t>
            </a:r>
            <a:endParaRPr lang="sl-SI" dirty="0"/>
          </a:p>
          <a:p>
            <a:pPr lvl="1"/>
            <a:r>
              <a:rPr lang="sl-SI" dirty="0"/>
              <a:t>Just </a:t>
            </a:r>
            <a:r>
              <a:rPr lang="sl-SI" dirty="0" err="1"/>
              <a:t>send</a:t>
            </a:r>
            <a:r>
              <a:rPr lang="sl-SI" dirty="0"/>
              <a:t> me back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improved</a:t>
            </a:r>
            <a:r>
              <a:rPr lang="sl-SI" dirty="0"/>
              <a:t> </a:t>
            </a:r>
            <a:r>
              <a:rPr lang="sl-SI" dirty="0" err="1"/>
              <a:t>version</a:t>
            </a:r>
            <a:r>
              <a:rPr lang="sl-SI" dirty="0"/>
              <a:t>, I </a:t>
            </a:r>
            <a:r>
              <a:rPr lang="sl-SI" dirty="0" err="1"/>
              <a:t>might</a:t>
            </a:r>
            <a:r>
              <a:rPr lang="sl-SI" dirty="0"/>
              <a:t> </a:t>
            </a:r>
            <a:r>
              <a:rPr lang="sl-SI" dirty="0" err="1"/>
              <a:t>update</a:t>
            </a:r>
            <a:r>
              <a:rPr lang="sl-SI" dirty="0"/>
              <a:t> </a:t>
            </a:r>
            <a:r>
              <a:rPr lang="sl-SI" dirty="0" err="1"/>
              <a:t>this</a:t>
            </a:r>
            <a:r>
              <a:rPr lang="sl-SI" dirty="0"/>
              <a:t> 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90A92-D968-189B-E244-A15077F8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77E3-0E97-499C-AD9D-9C9262306A41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2AC6-2A92-12BB-A5F6-A3F9A4CCA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BY-NC-SA 4.0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32A40F9-7142-C1F5-50B6-D5194C95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6082-8BE2-409E-AE76-7534BCB0D23E}" type="datetimeyyyy">
              <a:rPr lang="en-US" smtClean="0"/>
              <a:t>2026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E478A8-3C53-3765-63E1-ADBCD3E33777}"/>
              </a:ext>
            </a:extLst>
          </p:cNvPr>
          <p:cNvSpPr txBox="1"/>
          <p:nvPr/>
        </p:nvSpPr>
        <p:spPr>
          <a:xfrm>
            <a:off x="123666" y="5516220"/>
            <a:ext cx="11909607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l-SI" sz="1400" dirty="0" err="1"/>
              <a:t>This</a:t>
            </a:r>
            <a:r>
              <a:rPr lang="sl-SI" sz="1400" dirty="0"/>
              <a:t> </a:t>
            </a:r>
            <a:r>
              <a:rPr lang="sl-SI" sz="1400" dirty="0" err="1"/>
              <a:t>document</a:t>
            </a:r>
            <a:r>
              <a:rPr lang="sl-SI" sz="1400" dirty="0"/>
              <a:t> is </a:t>
            </a:r>
            <a:r>
              <a:rPr lang="sl-SI" sz="1400" dirty="0" err="1"/>
              <a:t>available</a:t>
            </a:r>
            <a:r>
              <a:rPr lang="sl-SI" sz="1400" dirty="0"/>
              <a:t> </a:t>
            </a:r>
            <a:r>
              <a:rPr lang="sl-SI" sz="1400" dirty="0" err="1"/>
              <a:t>under</a:t>
            </a:r>
            <a:r>
              <a:rPr lang="sl-SI" sz="1400" dirty="0"/>
              <a:t> </a:t>
            </a:r>
            <a:r>
              <a:rPr lang="sl-SI" sz="1400" dirty="0" err="1"/>
              <a:t>Creative</a:t>
            </a:r>
            <a:r>
              <a:rPr lang="sl-SI" sz="1400" dirty="0"/>
              <a:t> </a:t>
            </a:r>
            <a:r>
              <a:rPr lang="sl-SI" sz="1400" dirty="0" err="1"/>
              <a:t>Commons</a:t>
            </a:r>
            <a:r>
              <a:rPr lang="sl-SI" sz="1400" dirty="0"/>
              <a:t> </a:t>
            </a:r>
            <a:r>
              <a:rPr lang="fr-FR" sz="1400" dirty="0"/>
              <a:t>Attribution</a:t>
            </a:r>
            <a:r>
              <a:rPr lang="sl-SI" sz="1400" dirty="0"/>
              <a:t>-</a:t>
            </a:r>
            <a:r>
              <a:rPr lang="fr-FR" sz="1400" dirty="0" err="1"/>
              <a:t>NonCommercial-ShareAlike</a:t>
            </a:r>
            <a:r>
              <a:rPr lang="fr-FR" sz="1400" dirty="0"/>
              <a:t> 4.0 International</a:t>
            </a:r>
            <a:r>
              <a:rPr lang="sl-SI" sz="1400" dirty="0"/>
              <a:t> </a:t>
            </a:r>
            <a:r>
              <a:rPr lang="sl-SI" sz="1400" dirty="0" err="1"/>
              <a:t>license</a:t>
            </a:r>
            <a:endParaRPr lang="sl-SI" sz="1400" dirty="0"/>
          </a:p>
          <a:p>
            <a:pPr algn="ctr"/>
            <a:r>
              <a:rPr lang="it-IT" sz="1400" dirty="0">
                <a:hlinkClick r:id="rId2"/>
              </a:rPr>
              <a:t>https://creativecommons.org/licenses/by-nc-sa/4.0/</a:t>
            </a:r>
            <a:r>
              <a:rPr lang="it-IT" sz="1400" dirty="0"/>
              <a:t> </a:t>
            </a:r>
            <a:endParaRPr lang="sl-SI" sz="1400" dirty="0"/>
          </a:p>
          <a:p>
            <a:pPr algn="ctr"/>
            <a:r>
              <a:rPr lang="sl-SI" sz="1400" dirty="0"/>
              <a:t>It </a:t>
            </a:r>
            <a:r>
              <a:rPr lang="sl-SI" sz="1400" dirty="0" err="1"/>
              <a:t>means</a:t>
            </a:r>
            <a:r>
              <a:rPr lang="sl-SI" sz="1400" dirty="0"/>
              <a:t> </a:t>
            </a:r>
            <a:r>
              <a:rPr lang="sl-SI" sz="1400" dirty="0" err="1"/>
              <a:t>anyone</a:t>
            </a:r>
            <a:r>
              <a:rPr lang="sl-SI" sz="1400" dirty="0"/>
              <a:t> </a:t>
            </a:r>
            <a:r>
              <a:rPr lang="sl-SI" sz="1400" dirty="0" err="1"/>
              <a:t>can</a:t>
            </a:r>
            <a:r>
              <a:rPr lang="sl-SI" sz="1400" dirty="0"/>
              <a:t> </a:t>
            </a:r>
            <a:r>
              <a:rPr lang="sl-SI" sz="1400" dirty="0" err="1"/>
              <a:t>improve</a:t>
            </a:r>
            <a:r>
              <a:rPr lang="sl-SI" sz="1400" dirty="0"/>
              <a:t> </a:t>
            </a:r>
            <a:r>
              <a:rPr lang="sl-SI" sz="1400" dirty="0" err="1"/>
              <a:t>the</a:t>
            </a:r>
            <a:r>
              <a:rPr lang="sl-SI" sz="1400" dirty="0"/>
              <a:t> </a:t>
            </a:r>
            <a:r>
              <a:rPr lang="sl-SI" sz="1400" dirty="0" err="1"/>
              <a:t>slides</a:t>
            </a:r>
            <a:r>
              <a:rPr lang="sl-SI" sz="1400" dirty="0"/>
              <a:t> </a:t>
            </a:r>
            <a:r>
              <a:rPr lang="sl-SI" sz="1400" dirty="0" err="1"/>
              <a:t>but</a:t>
            </a:r>
            <a:r>
              <a:rPr lang="sl-SI" sz="1400" dirty="0"/>
              <a:t> </a:t>
            </a:r>
            <a:r>
              <a:rPr lang="sl-SI" sz="1400" dirty="0" err="1"/>
              <a:t>always</a:t>
            </a:r>
            <a:r>
              <a:rPr lang="sl-SI" sz="1400" dirty="0"/>
              <a:t> </a:t>
            </a:r>
            <a:r>
              <a:rPr lang="sl-SI" sz="1400" dirty="0" err="1"/>
              <a:t>need</a:t>
            </a:r>
            <a:r>
              <a:rPr lang="sl-SI" sz="1400" dirty="0"/>
              <a:t> to </a:t>
            </a:r>
            <a:r>
              <a:rPr lang="sl-SI" sz="1400" dirty="0" err="1"/>
              <a:t>mention</a:t>
            </a:r>
            <a:r>
              <a:rPr lang="sl-SI" sz="1400" dirty="0"/>
              <a:t> </a:t>
            </a:r>
            <a:r>
              <a:rPr lang="sl-SI" sz="1400" dirty="0" err="1"/>
              <a:t>the</a:t>
            </a:r>
            <a:r>
              <a:rPr lang="sl-SI" sz="1400" dirty="0"/>
              <a:t> original </a:t>
            </a:r>
            <a:r>
              <a:rPr lang="sl-SI" sz="1400" dirty="0" err="1"/>
              <a:t>work</a:t>
            </a:r>
            <a:r>
              <a:rPr lang="sl-SI" sz="1400" dirty="0"/>
              <a:t>, </a:t>
            </a:r>
            <a:r>
              <a:rPr lang="sl-SI" sz="1400" dirty="0" err="1"/>
              <a:t>cannot</a:t>
            </a:r>
            <a:r>
              <a:rPr lang="sl-SI" sz="1400" dirty="0"/>
              <a:t> </a:t>
            </a:r>
            <a:r>
              <a:rPr lang="sl-SI" sz="1400" dirty="0" err="1"/>
              <a:t>change</a:t>
            </a:r>
            <a:r>
              <a:rPr lang="sl-SI" sz="1400" dirty="0"/>
              <a:t> to a </a:t>
            </a:r>
            <a:r>
              <a:rPr lang="sl-SI" sz="1400" dirty="0" err="1"/>
              <a:t>new</a:t>
            </a:r>
            <a:r>
              <a:rPr lang="sl-SI" sz="1400" dirty="0"/>
              <a:t> </a:t>
            </a:r>
            <a:r>
              <a:rPr lang="sl-SI" sz="1400" dirty="0" err="1"/>
              <a:t>license</a:t>
            </a:r>
            <a:r>
              <a:rPr lang="sl-SI" sz="1400" dirty="0"/>
              <a:t>, </a:t>
            </a:r>
            <a:r>
              <a:rPr lang="sl-SI" sz="1400" dirty="0" err="1"/>
              <a:t>and</a:t>
            </a:r>
            <a:r>
              <a:rPr lang="sl-SI" sz="1400" dirty="0"/>
              <a:t> </a:t>
            </a:r>
            <a:r>
              <a:rPr lang="sl-SI" sz="1400" dirty="0" err="1"/>
              <a:t>cannot</a:t>
            </a:r>
            <a:r>
              <a:rPr lang="sl-SI" sz="1400" dirty="0"/>
              <a:t> make business </a:t>
            </a:r>
            <a:r>
              <a:rPr lang="sl-SI" sz="1400" dirty="0" err="1"/>
              <a:t>with</a:t>
            </a:r>
            <a:r>
              <a:rPr lang="sl-SI" sz="1400" dirty="0"/>
              <a:t> it</a:t>
            </a:r>
          </a:p>
        </p:txBody>
      </p:sp>
    </p:spTree>
    <p:extLst>
      <p:ext uri="{BB962C8B-B14F-4D97-AF65-F5344CB8AC3E}">
        <p14:creationId xmlns:p14="http://schemas.microsoft.com/office/powerpoint/2010/main" val="505559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C40A1-2BD2-5D43-5806-3E0E08057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References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32D52-6857-BB3E-C5FF-44281A50B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1661"/>
            <a:ext cx="10515600" cy="5131214"/>
          </a:xfrm>
        </p:spPr>
        <p:txBody>
          <a:bodyPr>
            <a:normAutofit fontScale="70000" lnSpcReduction="20000"/>
          </a:bodyPr>
          <a:lstStyle/>
          <a:p>
            <a:pPr marL="285750" indent="-285750"/>
            <a:r>
              <a:rPr lang="fr-FR" dirty="0"/>
              <a:t>AI </a:t>
            </a:r>
            <a:r>
              <a:rPr lang="fr-FR" dirty="0" err="1"/>
              <a:t>bias</a:t>
            </a:r>
            <a:r>
              <a:rPr lang="fr-FR" dirty="0"/>
              <a:t> slides - https://web.stanford.edu/class/archive/cs/cs224n/cs224n.1194/slides/cs224n-2019-lecture19-bias.pdf</a:t>
            </a:r>
            <a:endParaRPr lang="en-SI" dirty="0"/>
          </a:p>
          <a:p>
            <a:pPr marL="285750" indent="-285750"/>
            <a:r>
              <a:rPr lang="en-US" dirty="0"/>
              <a:t>© Scientist rebellion Finland, round table</a:t>
            </a:r>
            <a:r>
              <a:rPr lang="sl-SI" dirty="0"/>
              <a:t>,</a:t>
            </a:r>
            <a:r>
              <a:rPr lang="en-US" dirty="0"/>
              <a:t> </a:t>
            </a:r>
            <a:r>
              <a:rPr lang="en-GB" dirty="0" err="1"/>
              <a:t>Tiedekulma</a:t>
            </a:r>
            <a:r>
              <a:rPr lang="sl-SI" dirty="0"/>
              <a:t> </a:t>
            </a:r>
            <a:r>
              <a:rPr lang="en-US" dirty="0"/>
              <a:t>(2025). AI: discussion on environmental and social costs.</a:t>
            </a:r>
            <a:r>
              <a:rPr lang="sl-SI" dirty="0"/>
              <a:t> </a:t>
            </a:r>
            <a:r>
              <a:rPr lang="en-GB" dirty="0"/>
              <a:t>https://www.youtube.com/watch?v=lxWnRpZO6RQ</a:t>
            </a:r>
            <a:endParaRPr lang="en-SI" dirty="0"/>
          </a:p>
          <a:p>
            <a:pPr marL="285750" indent="-285750"/>
            <a:r>
              <a:rPr lang="en-US" dirty="0"/>
              <a:t>Chen, S. (2025). How much energy will AI really consume? The good, the bad and the unknown. </a:t>
            </a:r>
            <a:r>
              <a:rPr lang="en-US" i="1" dirty="0"/>
              <a:t>Nature</a:t>
            </a:r>
            <a:r>
              <a:rPr lang="en-US" dirty="0"/>
              <a:t>, </a:t>
            </a:r>
            <a:r>
              <a:rPr lang="en-US" i="1" dirty="0"/>
              <a:t>639</a:t>
            </a:r>
            <a:r>
              <a:rPr lang="en-US" dirty="0"/>
              <a:t>(8053), 22-24.Dang, J</a:t>
            </a:r>
            <a:r>
              <a:rPr lang="sl-SI" dirty="0"/>
              <a:t>.</a:t>
            </a:r>
            <a:r>
              <a:rPr lang="en-US" dirty="0"/>
              <a:t>,Liu, L</a:t>
            </a:r>
            <a:r>
              <a:rPr lang="sl-SI" dirty="0"/>
              <a:t>., (2025). </a:t>
            </a:r>
            <a:r>
              <a:rPr lang="en-US" dirty="0"/>
              <a:t>Dehumanization risks associated with artificial intelligence use</a:t>
            </a:r>
            <a:r>
              <a:rPr lang="sl-SI" dirty="0"/>
              <a:t>. </a:t>
            </a:r>
            <a:r>
              <a:rPr lang="en-US" dirty="0"/>
              <a:t>American Psychologist</a:t>
            </a:r>
            <a:endParaRPr lang="sl-SI" dirty="0"/>
          </a:p>
          <a:p>
            <a:pPr marL="285750" indent="-285750"/>
            <a:r>
              <a:rPr lang="en-GB" dirty="0"/>
              <a:t>De Vries, A. (2023). The growing energy footprint of artificial intelligence. Joule, 7(10), 2191-2194.</a:t>
            </a:r>
            <a:endParaRPr lang="en-SI" dirty="0"/>
          </a:p>
          <a:p>
            <a:pPr marL="285750" indent="-285750"/>
            <a:r>
              <a:rPr lang="en-US" dirty="0" err="1"/>
              <a:t>Eurostats</a:t>
            </a:r>
            <a:r>
              <a:rPr lang="en-US" dirty="0"/>
              <a:t> news (Dec. 2025)</a:t>
            </a:r>
            <a:r>
              <a:rPr lang="sl-SI" dirty="0"/>
              <a:t>.</a:t>
            </a:r>
            <a:r>
              <a:rPr lang="en-US" dirty="0"/>
              <a:t> Online: https://ec.europa.eu/eurostat/web/products-eurostat-news/w/ddn-20251216-3</a:t>
            </a:r>
            <a:endParaRPr lang="en-SI" dirty="0"/>
          </a:p>
          <a:p>
            <a:pPr marL="285750" indent="-285750"/>
            <a:r>
              <a:rPr lang="en-GB" dirty="0"/>
              <a:t>Head KR.</a:t>
            </a:r>
            <a:r>
              <a:rPr lang="sl-SI" dirty="0"/>
              <a:t> (2025).</a:t>
            </a:r>
            <a:r>
              <a:rPr lang="en-GB" dirty="0"/>
              <a:t> Minds in Crisis: How the AI Revolution is Impacting Mental Health. J Ment Health Clin </a:t>
            </a:r>
            <a:r>
              <a:rPr lang="en-GB" dirty="0" err="1"/>
              <a:t>Psychol</a:t>
            </a:r>
            <a:r>
              <a:rPr lang="en-GB" dirty="0"/>
              <a:t> 9(3): 34-44</a:t>
            </a:r>
            <a:endParaRPr lang="en-SI" dirty="0"/>
          </a:p>
          <a:p>
            <a:pPr marL="285750" indent="-285750"/>
            <a:r>
              <a:rPr lang="en-GB" dirty="0"/>
              <a:t>IEA (2025), Energy and AI, IEA, Paris Online: https://www.iea.org/reports/energy-and-ai, Licence: CC BY 4.0</a:t>
            </a:r>
            <a:endParaRPr lang="sl-SI" dirty="0"/>
          </a:p>
          <a:p>
            <a:pPr marL="285750" indent="-285750"/>
            <a:r>
              <a:rPr lang="en-US" dirty="0"/>
              <a:t>Katz</a:t>
            </a:r>
            <a:r>
              <a:rPr lang="sl-SI" dirty="0"/>
              <a:t> Y. (2020). </a:t>
            </a:r>
            <a:r>
              <a:rPr lang="en-US" dirty="0"/>
              <a:t>Artificial Whiteness</a:t>
            </a:r>
            <a:r>
              <a:rPr lang="sl-SI" dirty="0"/>
              <a:t> - </a:t>
            </a:r>
            <a:r>
              <a:rPr lang="en-US" dirty="0"/>
              <a:t>Politics and Ideology in Artificial Intelligence</a:t>
            </a:r>
            <a:r>
              <a:rPr lang="sl-SI" dirty="0"/>
              <a:t>, </a:t>
            </a:r>
            <a:r>
              <a:rPr lang="en-US" dirty="0"/>
              <a:t>Columbia University Press</a:t>
            </a:r>
            <a:r>
              <a:rPr lang="sl-SI" dirty="0"/>
              <a:t>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95B7C-30D4-396C-D62C-232F03B1C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77E3-0E97-499C-AD9D-9C9262306A41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397DE-1647-A199-4D9B-C899CB6B8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BY-NC-SA 4.0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36815E9-148F-0C37-7A6C-C4CE0AD7C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F05B-A759-4BFD-A3E9-3D29FE53A57D}" type="datetimeyyyy">
              <a:rPr lang="en-US" smtClean="0"/>
              <a:t>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52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9A6E0-ABA4-40C7-572B-3724BF45E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References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1DA6B-4079-7E99-024D-449C7379F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85750" indent="-285750"/>
            <a:r>
              <a:rPr lang="en-GB" dirty="0"/>
              <a:t>Li, P., Yang, J., Islam, M. A., &amp; Ren, S. (2025). Making ai less” thirsty”: Uncovering and addressing the secret water footprint of ai models</a:t>
            </a:r>
            <a:endParaRPr lang="en-SI" dirty="0"/>
          </a:p>
          <a:p>
            <a:pPr marL="285750" indent="-285750"/>
            <a:r>
              <a:rPr lang="en-GB" dirty="0"/>
              <a:t>Miceli, M., &amp; Posada, J. (2022). The data-production </a:t>
            </a:r>
            <a:r>
              <a:rPr lang="en-GB" dirty="0" err="1"/>
              <a:t>dispositif</a:t>
            </a:r>
            <a:r>
              <a:rPr lang="en-GB" dirty="0"/>
              <a:t>. Proceedings of the ACM on human-computer interaction, 6(CSCW2), 1-37.</a:t>
            </a:r>
            <a:endParaRPr lang="en-SI" dirty="0"/>
          </a:p>
          <a:p>
            <a:pPr marL="285750" indent="-285750"/>
            <a:r>
              <a:rPr lang="fr-FR" dirty="0"/>
              <a:t>Miceli, M., </a:t>
            </a:r>
            <a:r>
              <a:rPr lang="fr-FR" dirty="0" err="1"/>
              <a:t>Tubaro</a:t>
            </a:r>
            <a:r>
              <a:rPr lang="fr-FR" dirty="0"/>
              <a:t>, P., Casilli, A. A., Le Bonniec, T., Wagner, C. S., &amp; </a:t>
            </a:r>
            <a:r>
              <a:rPr lang="fr-FR" dirty="0" err="1"/>
              <a:t>Sachenbacher</a:t>
            </a:r>
            <a:r>
              <a:rPr lang="fr-FR" dirty="0"/>
              <a:t>, L. (2024). </a:t>
            </a:r>
            <a:r>
              <a:rPr lang="en-GB" dirty="0"/>
              <a:t>Who Trains the Data for European Artificial Intelligence? (Doctoral dissertation, European Parliament; The Left).</a:t>
            </a:r>
            <a:endParaRPr lang="en-SI" dirty="0"/>
          </a:p>
          <a:p>
            <a:pPr marL="285750" indent="-285750"/>
            <a:r>
              <a:rPr lang="en-GB" dirty="0"/>
              <a:t>Shehabi, A., Smith, S.J., Hubbard, A., Newkirk, A., Lei, N., </a:t>
            </a:r>
            <a:r>
              <a:rPr lang="en-GB" dirty="0" err="1"/>
              <a:t>Siddik</a:t>
            </a:r>
            <a:r>
              <a:rPr lang="en-GB" dirty="0"/>
              <a:t>, M.A.B., Holecek, B., </a:t>
            </a:r>
            <a:r>
              <a:rPr lang="en-GB" dirty="0" err="1"/>
              <a:t>Koomey</a:t>
            </a:r>
            <a:r>
              <a:rPr lang="en-GB" dirty="0"/>
              <a:t>, J., </a:t>
            </a:r>
            <a:r>
              <a:rPr lang="en-GB" dirty="0" err="1"/>
              <a:t>Masanet</a:t>
            </a:r>
            <a:r>
              <a:rPr lang="en-GB" dirty="0"/>
              <a:t>, E., Sartor, D. (2024). United States Data </a:t>
            </a:r>
            <a:r>
              <a:rPr lang="en-GB" dirty="0" err="1"/>
              <a:t>Center</a:t>
            </a:r>
            <a:r>
              <a:rPr lang="en-GB" dirty="0"/>
              <a:t> Energy Usage Report. Lawrence Berkeley National Laboratory, Berkeley, California. LBNL-2001637</a:t>
            </a:r>
            <a:endParaRPr lang="en-SI" dirty="0"/>
          </a:p>
          <a:p>
            <a:pPr marL="285750" indent="-285750"/>
            <a:r>
              <a:rPr lang="en-GB" dirty="0" err="1"/>
              <a:t>Strubell</a:t>
            </a:r>
            <a:r>
              <a:rPr lang="en-GB" dirty="0"/>
              <a:t>, E., Ganesh, A., &amp; McCallum, A. (2019, July). Energy and policy considerations for deep learning in NLP. In Proceedings of the 57th annual meeting of the association for computational linguistics (pp. 3645-3650).</a:t>
            </a:r>
            <a:endParaRPr lang="sl-SI" dirty="0"/>
          </a:p>
          <a:p>
            <a:pPr marL="285750" indent="-285750"/>
            <a:r>
              <a:rPr lang="fr-FR" dirty="0" err="1"/>
              <a:t>Jegham</a:t>
            </a:r>
            <a:r>
              <a:rPr lang="fr-FR" dirty="0"/>
              <a:t>, N., </a:t>
            </a:r>
            <a:r>
              <a:rPr lang="fr-FR" dirty="0" err="1"/>
              <a:t>Abdelatti</a:t>
            </a:r>
            <a:r>
              <a:rPr lang="fr-FR" dirty="0"/>
              <a:t>, M., Koh, C. Y., </a:t>
            </a:r>
            <a:r>
              <a:rPr lang="fr-FR" dirty="0" err="1"/>
              <a:t>Elmoubarki</a:t>
            </a:r>
            <a:r>
              <a:rPr lang="fr-FR" dirty="0"/>
              <a:t>, L., &amp; Hendawi, A. (2025). How </a:t>
            </a:r>
            <a:r>
              <a:rPr lang="fr-FR" dirty="0" err="1"/>
              <a:t>hungry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ai? benchmarking </a:t>
            </a:r>
            <a:r>
              <a:rPr lang="fr-FR" dirty="0" err="1"/>
              <a:t>energy</a:t>
            </a:r>
            <a:r>
              <a:rPr lang="fr-FR" dirty="0"/>
              <a:t>, water, and </a:t>
            </a:r>
            <a:r>
              <a:rPr lang="fr-FR" dirty="0" err="1"/>
              <a:t>carbon</a:t>
            </a:r>
            <a:r>
              <a:rPr lang="fr-FR" dirty="0"/>
              <a:t> </a:t>
            </a:r>
            <a:r>
              <a:rPr lang="fr-FR" dirty="0" err="1"/>
              <a:t>footprint</a:t>
            </a:r>
            <a:r>
              <a:rPr lang="fr-FR" dirty="0"/>
              <a:t> of </a:t>
            </a:r>
            <a:r>
              <a:rPr lang="fr-FR" dirty="0" err="1"/>
              <a:t>llm</a:t>
            </a:r>
            <a:r>
              <a:rPr lang="fr-FR" dirty="0"/>
              <a:t> </a:t>
            </a:r>
            <a:r>
              <a:rPr lang="fr-FR" dirty="0" err="1"/>
              <a:t>inference</a:t>
            </a:r>
            <a:r>
              <a:rPr lang="fr-FR" dirty="0"/>
              <a:t>. </a:t>
            </a:r>
            <a:r>
              <a:rPr lang="fr-FR" i="1" dirty="0" err="1"/>
              <a:t>arXiv</a:t>
            </a:r>
            <a:r>
              <a:rPr lang="fr-FR" i="1" dirty="0"/>
              <a:t> </a:t>
            </a:r>
            <a:r>
              <a:rPr lang="fr-FR" i="1" dirty="0" err="1"/>
              <a:t>preprint</a:t>
            </a:r>
            <a:r>
              <a:rPr lang="fr-FR" i="1" dirty="0"/>
              <a:t> arXiv:2505.09598</a:t>
            </a:r>
            <a:r>
              <a:rPr lang="fr-FR" dirty="0"/>
              <a:t>.</a:t>
            </a:r>
            <a:endParaRPr lang="sl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87FB61-3B5C-C82D-1DD8-416C013A4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77E3-0E97-499C-AD9D-9C9262306A41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86299-66CC-8C4C-FDB2-9F3933A76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BY-NC-SA 4.0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05246EE-F668-2E3C-2742-89AEACBC6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4162-12FB-421E-81C8-616BA030D8F9}" type="datetimeyyyy">
              <a:rPr lang="en-US" smtClean="0"/>
              <a:t>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77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0D247-B616-8120-A442-AF1BCF65C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Introduction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66F5E-19C4-D3D6-8349-9E6264DF7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usual</a:t>
            </a:r>
            <a:r>
              <a:rPr lang="sl-SI" dirty="0"/>
              <a:t> </a:t>
            </a:r>
            <a:r>
              <a:rPr lang="sl-SI" dirty="0" err="1"/>
              <a:t>question</a:t>
            </a:r>
            <a:r>
              <a:rPr lang="sl-SI" dirty="0"/>
              <a:t> </a:t>
            </a:r>
            <a:r>
              <a:rPr lang="sl-SI" dirty="0" err="1"/>
              <a:t>about</a:t>
            </a:r>
            <a:r>
              <a:rPr lang="sl-SI" dirty="0"/>
              <a:t> AI</a:t>
            </a:r>
          </a:p>
          <a:p>
            <a:pPr lvl="1"/>
            <a:r>
              <a:rPr lang="sl-SI" dirty="0"/>
              <a:t>How </a:t>
            </a:r>
            <a:r>
              <a:rPr lang="sl-SI" dirty="0" err="1"/>
              <a:t>shall</a:t>
            </a:r>
            <a:r>
              <a:rPr lang="sl-SI" dirty="0"/>
              <a:t> </a:t>
            </a:r>
            <a:r>
              <a:rPr lang="sl-SI" dirty="0" err="1"/>
              <a:t>we</a:t>
            </a:r>
            <a:r>
              <a:rPr lang="sl-SI" dirty="0"/>
              <a:t> </a:t>
            </a:r>
            <a:r>
              <a:rPr lang="sl-SI" dirty="0" err="1"/>
              <a:t>use</a:t>
            </a:r>
            <a:r>
              <a:rPr lang="sl-SI" dirty="0"/>
              <a:t> it?</a:t>
            </a:r>
          </a:p>
          <a:p>
            <a:r>
              <a:rPr lang="sl-SI" dirty="0" err="1"/>
              <a:t>Often</a:t>
            </a:r>
            <a:r>
              <a:rPr lang="sl-SI" dirty="0"/>
              <a:t> </a:t>
            </a:r>
            <a:r>
              <a:rPr lang="sl-SI" dirty="0" err="1"/>
              <a:t>overlooked</a:t>
            </a:r>
            <a:r>
              <a:rPr lang="sl-SI" dirty="0"/>
              <a:t> </a:t>
            </a:r>
            <a:r>
              <a:rPr lang="sl-SI" dirty="0" err="1"/>
              <a:t>questions</a:t>
            </a:r>
            <a:r>
              <a:rPr lang="sl-SI" dirty="0"/>
              <a:t> </a:t>
            </a:r>
            <a:r>
              <a:rPr lang="sl-SI" dirty="0" err="1"/>
              <a:t>about</a:t>
            </a:r>
            <a:r>
              <a:rPr lang="sl-SI" dirty="0"/>
              <a:t> AI</a:t>
            </a:r>
          </a:p>
          <a:p>
            <a:pPr lvl="1"/>
            <a:r>
              <a:rPr lang="sl-SI" dirty="0" err="1"/>
              <a:t>What</a:t>
            </a:r>
            <a:r>
              <a:rPr lang="sl-SI" dirty="0"/>
              <a:t> is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cost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using</a:t>
            </a:r>
            <a:r>
              <a:rPr lang="sl-SI" dirty="0"/>
              <a:t> it?</a:t>
            </a:r>
          </a:p>
          <a:p>
            <a:pPr lvl="1"/>
            <a:r>
              <a:rPr lang="sl-SI" dirty="0" err="1"/>
              <a:t>What</a:t>
            </a:r>
            <a:r>
              <a:rPr lang="sl-SI" dirty="0"/>
              <a:t> is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benefit</a:t>
            </a:r>
            <a:r>
              <a:rPr lang="sl-SI" dirty="0"/>
              <a:t>/ratio </a:t>
            </a:r>
            <a:r>
              <a:rPr lang="sl-SI" dirty="0" err="1"/>
              <a:t>cost</a:t>
            </a:r>
            <a:r>
              <a:rPr lang="sl-SI" dirty="0"/>
              <a:t>?</a:t>
            </a:r>
          </a:p>
          <a:p>
            <a:pPr lvl="1"/>
            <a:r>
              <a:rPr lang="sl-SI" dirty="0" err="1"/>
              <a:t>What</a:t>
            </a:r>
            <a:r>
              <a:rPr lang="sl-SI" dirty="0"/>
              <a:t> are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implications</a:t>
            </a:r>
            <a:r>
              <a:rPr lang="sl-SI" dirty="0"/>
              <a:t> </a:t>
            </a:r>
            <a:r>
              <a:rPr lang="sl-SI" dirty="0" err="1"/>
              <a:t>behind</a:t>
            </a:r>
            <a:r>
              <a:rPr lang="sl-SI" dirty="0"/>
              <a:t> </a:t>
            </a:r>
            <a:r>
              <a:rPr lang="sl-SI" dirty="0" err="1"/>
              <a:t>its</a:t>
            </a:r>
            <a:r>
              <a:rPr lang="sl-SI" dirty="0"/>
              <a:t> </a:t>
            </a:r>
            <a:r>
              <a:rPr lang="sl-SI" dirty="0" err="1"/>
              <a:t>usage</a:t>
            </a:r>
            <a:r>
              <a:rPr lang="sl-SI" dirty="0"/>
              <a:t>?</a:t>
            </a:r>
          </a:p>
          <a:p>
            <a:r>
              <a:rPr lang="sl-SI" dirty="0"/>
              <a:t>Just like </a:t>
            </a:r>
            <a:r>
              <a:rPr lang="sl-SI" dirty="0" err="1"/>
              <a:t>any</a:t>
            </a:r>
            <a:r>
              <a:rPr lang="sl-SI" dirty="0"/>
              <a:t> </a:t>
            </a:r>
            <a:r>
              <a:rPr lang="sl-SI" dirty="0" err="1"/>
              <a:t>tool</a:t>
            </a:r>
            <a:endParaRPr lang="sl-SI" dirty="0"/>
          </a:p>
          <a:p>
            <a:pPr lvl="1"/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potential</a:t>
            </a:r>
            <a:r>
              <a:rPr lang="sl-SI" dirty="0"/>
              <a:t> to </a:t>
            </a:r>
            <a:r>
              <a:rPr lang="sl-SI" dirty="0" err="1"/>
              <a:t>serve</a:t>
            </a:r>
            <a:r>
              <a:rPr lang="sl-SI" dirty="0"/>
              <a:t> </a:t>
            </a:r>
            <a:r>
              <a:rPr lang="sl-SI" dirty="0" err="1"/>
              <a:t>humanity</a:t>
            </a:r>
            <a:r>
              <a:rPr lang="sl-SI" dirty="0"/>
              <a:t> </a:t>
            </a:r>
            <a:r>
              <a:rPr lang="sl-SI" dirty="0" err="1"/>
              <a:t>exists</a:t>
            </a:r>
            <a:r>
              <a:rPr lang="sl-SI" dirty="0"/>
              <a:t>, </a:t>
            </a:r>
            <a:r>
              <a:rPr lang="sl-SI" dirty="0" err="1"/>
              <a:t>if</a:t>
            </a:r>
            <a:r>
              <a:rPr lang="sl-SI" dirty="0"/>
              <a:t> used </a:t>
            </a:r>
            <a:r>
              <a:rPr lang="sl-SI" b="1" i="1" dirty="0" err="1"/>
              <a:t>reasonably</a:t>
            </a:r>
            <a:r>
              <a:rPr lang="sl-SI" b="1" i="1" dirty="0"/>
              <a:t> </a:t>
            </a:r>
            <a:r>
              <a:rPr lang="sl-SI" b="1" i="1" dirty="0" err="1"/>
              <a:t>well</a:t>
            </a:r>
            <a:endParaRPr lang="sl-SI" b="1" i="1" dirty="0"/>
          </a:p>
          <a:p>
            <a:pPr lvl="1"/>
            <a:r>
              <a:rPr lang="sl-SI" dirty="0"/>
              <a:t>It </a:t>
            </a:r>
            <a:r>
              <a:rPr lang="sl-SI" dirty="0" err="1"/>
              <a:t>has</a:t>
            </a:r>
            <a:r>
              <a:rPr lang="sl-SI" dirty="0"/>
              <a:t> a </a:t>
            </a:r>
            <a:r>
              <a:rPr lang="sl-SI" dirty="0" err="1"/>
              <a:t>production</a:t>
            </a:r>
            <a:r>
              <a:rPr lang="sl-SI" dirty="0"/>
              <a:t> </a:t>
            </a:r>
            <a:r>
              <a:rPr lang="sl-SI" dirty="0" err="1"/>
              <a:t>cost</a:t>
            </a:r>
            <a:r>
              <a:rPr lang="sl-SI" dirty="0"/>
              <a:t> in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equation</a:t>
            </a:r>
            <a:endParaRPr lang="sl-SI" dirty="0"/>
          </a:p>
          <a:p>
            <a:pPr lvl="1"/>
            <a:r>
              <a:rPr lang="sl-SI" dirty="0"/>
              <a:t>It </a:t>
            </a:r>
            <a:r>
              <a:rPr lang="sl-SI" dirty="0" err="1"/>
              <a:t>also</a:t>
            </a:r>
            <a:r>
              <a:rPr lang="sl-SI" dirty="0"/>
              <a:t> </a:t>
            </a:r>
            <a:r>
              <a:rPr lang="sl-SI" dirty="0" err="1"/>
              <a:t>has</a:t>
            </a:r>
            <a:r>
              <a:rPr lang="sl-SI" dirty="0"/>
              <a:t> </a:t>
            </a:r>
            <a:r>
              <a:rPr lang="sl-SI" dirty="0" err="1"/>
              <a:t>consequences</a:t>
            </a:r>
            <a:r>
              <a:rPr lang="sl-SI" dirty="0"/>
              <a:t> </a:t>
            </a:r>
            <a:r>
              <a:rPr lang="sl-SI" dirty="0" err="1"/>
              <a:t>due</a:t>
            </a:r>
            <a:r>
              <a:rPr lang="sl-SI" dirty="0"/>
              <a:t> to </a:t>
            </a:r>
            <a:r>
              <a:rPr lang="sl-SI" dirty="0" err="1"/>
              <a:t>usage</a:t>
            </a:r>
            <a:endParaRPr lang="sl-S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2260FB-057D-A342-8AF9-B38329D2A5C7}"/>
              </a:ext>
            </a:extLst>
          </p:cNvPr>
          <p:cNvSpPr txBox="1"/>
          <p:nvPr/>
        </p:nvSpPr>
        <p:spPr>
          <a:xfrm>
            <a:off x="7643191" y="1351721"/>
            <a:ext cx="3710609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question</a:t>
            </a:r>
            <a:r>
              <a:rPr lang="sl-SI" dirty="0"/>
              <a:t> </a:t>
            </a:r>
            <a:r>
              <a:rPr lang="sl-SI" dirty="0" err="1"/>
              <a:t>we</a:t>
            </a:r>
            <a:r>
              <a:rPr lang="sl-SI" dirty="0"/>
              <a:t> </a:t>
            </a:r>
            <a:r>
              <a:rPr lang="sl-SI" b="1" i="1" dirty="0" err="1"/>
              <a:t>don‘t</a:t>
            </a:r>
            <a:r>
              <a:rPr lang="sl-SI" b="1" dirty="0"/>
              <a:t> </a:t>
            </a:r>
            <a:r>
              <a:rPr lang="sl-SI" dirty="0" err="1"/>
              <a:t>ask</a:t>
            </a:r>
            <a:r>
              <a:rPr lang="sl-SI" dirty="0"/>
              <a:t>:</a:t>
            </a:r>
          </a:p>
          <a:p>
            <a:pPr algn="ctr"/>
            <a:endParaRPr lang="sl-SI" dirty="0"/>
          </a:p>
          <a:p>
            <a:pPr algn="ctr"/>
            <a:r>
              <a:rPr lang="sl-SI" dirty="0" err="1"/>
              <a:t>Under</a:t>
            </a:r>
            <a:r>
              <a:rPr lang="sl-SI" dirty="0"/>
              <a:t> </a:t>
            </a:r>
            <a:r>
              <a:rPr lang="sl-SI" dirty="0" err="1"/>
              <a:t>which</a:t>
            </a:r>
            <a:r>
              <a:rPr lang="sl-SI" dirty="0"/>
              <a:t> </a:t>
            </a:r>
            <a:r>
              <a:rPr lang="sl-SI" dirty="0" err="1"/>
              <a:t>conditions</a:t>
            </a:r>
            <a:r>
              <a:rPr lang="sl-SI" dirty="0"/>
              <a:t> is it </a:t>
            </a:r>
            <a:r>
              <a:rPr lang="sl-SI" dirty="0" err="1"/>
              <a:t>acceptable</a:t>
            </a:r>
            <a:r>
              <a:rPr lang="sl-SI" dirty="0"/>
              <a:t> to </a:t>
            </a:r>
            <a:r>
              <a:rPr lang="sl-SI" dirty="0" err="1"/>
              <a:t>use</a:t>
            </a:r>
            <a:r>
              <a:rPr lang="sl-SI" dirty="0"/>
              <a:t> it?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7AB94D-F2D5-5809-35AC-0595CF6C6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77E3-0E97-499C-AD9D-9C9262306A41}" type="slidenum">
              <a:rPr lang="en-US" smtClean="0"/>
              <a:t>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ECEC19-2C8B-2F65-B287-013CB04D4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BY-NC-SA 4.0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5038F3-5E20-60F4-24D6-71B533ADD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23AE-7149-4D6E-8138-73776A348C9D}" type="datetimeyyyy">
              <a:rPr lang="en-US" smtClean="0"/>
              <a:t>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34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853D2-3D7F-5515-9CE3-CD1A644F1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AI </a:t>
            </a:r>
            <a:r>
              <a:rPr lang="sl-SI" dirty="0" err="1"/>
              <a:t>definition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D1DCC-5713-F77A-7A56-584228548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137853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/>
              <a:t>Group of technologies that </a:t>
            </a:r>
            <a:r>
              <a:rPr lang="en-GB" b="1" dirty="0"/>
              <a:t>process information </a:t>
            </a:r>
            <a:r>
              <a:rPr lang="en-GB" dirty="0"/>
              <a:t>and </a:t>
            </a:r>
            <a:r>
              <a:rPr lang="en-GB" b="1" dirty="0"/>
              <a:t>simulate</a:t>
            </a:r>
            <a:r>
              <a:rPr lang="en-GB" dirty="0"/>
              <a:t> human activities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/>
              <a:t>Such activities include </a:t>
            </a:r>
            <a:r>
              <a:rPr lang="en-GB" b="1" dirty="0"/>
              <a:t>understanding, learning, creating, reasoning, decision making, …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/>
              <a:t>Science aiming at automating the process of </a:t>
            </a:r>
            <a:r>
              <a:rPr lang="en-GB" b="1" dirty="0"/>
              <a:t>learning</a:t>
            </a:r>
            <a:r>
              <a:rPr lang="en-GB" dirty="0"/>
              <a:t> machines to </a:t>
            </a:r>
            <a:r>
              <a:rPr lang="en-GB" b="1" dirty="0"/>
              <a:t>perform tasks</a:t>
            </a:r>
            <a:endParaRPr lang="en-GB" dirty="0">
              <a:solidFill>
                <a:srgbClr val="111111"/>
              </a:solidFill>
              <a:latin typeface="Aptos" pitchFamily="34" charset="0"/>
              <a:ea typeface="Aptos" pitchFamily="34" charset="-122"/>
              <a:cs typeface="Aptos" pitchFamily="34" charset="-12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2400" dirty="0"/>
          </a:p>
          <a:p>
            <a:endParaRPr lang="en-US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EA9A1215-7437-A18E-602C-05D0EBA36183}"/>
              </a:ext>
            </a:extLst>
          </p:cNvPr>
          <p:cNvSpPr/>
          <p:nvPr/>
        </p:nvSpPr>
        <p:spPr>
          <a:xfrm>
            <a:off x="6352281" y="1689654"/>
            <a:ext cx="5257800" cy="3871839"/>
          </a:xfrm>
          <a:custGeom>
            <a:avLst/>
            <a:gdLst/>
            <a:ahLst/>
            <a:cxnLst/>
            <a:rect l="l" t="t" r="r" b="b"/>
            <a:pathLst>
              <a:path w="8482426" h="6605689">
                <a:moveTo>
                  <a:pt x="0" y="0"/>
                </a:moveTo>
                <a:lnTo>
                  <a:pt x="8482425" y="0"/>
                </a:lnTo>
                <a:lnTo>
                  <a:pt x="8482425" y="6605689"/>
                </a:lnTo>
                <a:lnTo>
                  <a:pt x="0" y="660568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5" name="Text 16">
            <a:extLst>
              <a:ext uri="{FF2B5EF4-FFF2-40B4-BE49-F238E27FC236}">
                <a16:creationId xmlns:a16="http://schemas.microsoft.com/office/drawing/2014/main" id="{1549DDFC-4158-3B4C-79C0-584EE21EC6DA}"/>
              </a:ext>
            </a:extLst>
          </p:cNvPr>
          <p:cNvSpPr/>
          <p:nvPr/>
        </p:nvSpPr>
        <p:spPr>
          <a:xfrm>
            <a:off x="8629323" y="5723120"/>
            <a:ext cx="2724477" cy="2403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GB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GB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www.aitechboss.com</a:t>
            </a:r>
            <a:r>
              <a:rPr lang="en-GB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/types-of-ai/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07F4F-51EA-088E-7DFA-AB7A727F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77E3-0E97-499C-AD9D-9C9262306A41}" type="slidenum">
              <a:rPr lang="en-US" smtClean="0"/>
              <a:t>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46FEB4-1888-DD78-4A0E-3898BF889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BY-NC-SA 4.0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A542A0B-BB6F-6006-7644-0B371031A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4ABB-697B-44D3-B586-62B554F91829}" type="datetimeyyyy">
              <a:rPr lang="en-US" smtClean="0"/>
              <a:t>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57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F371D-41E1-30DB-21A3-261D048BB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AI </a:t>
            </a:r>
            <a:r>
              <a:rPr lang="sl-SI" dirty="0" err="1"/>
              <a:t>benefits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AB0D4-2DC0-14B8-34F7-00F5E00D7A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dirty="0" err="1"/>
              <a:t>Makes</a:t>
            </a:r>
            <a:r>
              <a:rPr lang="sl-SI" dirty="0"/>
              <a:t> </a:t>
            </a:r>
            <a:r>
              <a:rPr lang="sl-SI" dirty="0" err="1"/>
              <a:t>everyday</a:t>
            </a:r>
            <a:r>
              <a:rPr lang="sl-SI" dirty="0"/>
              <a:t> </a:t>
            </a:r>
            <a:r>
              <a:rPr lang="sl-SI" dirty="0" err="1"/>
              <a:t>tasks</a:t>
            </a:r>
            <a:r>
              <a:rPr lang="sl-SI" dirty="0"/>
              <a:t> </a:t>
            </a:r>
            <a:r>
              <a:rPr lang="sl-SI" dirty="0" err="1"/>
              <a:t>faster</a:t>
            </a:r>
            <a:endParaRPr lang="sl-SI" dirty="0"/>
          </a:p>
          <a:p>
            <a:r>
              <a:rPr lang="sl-SI" dirty="0" err="1"/>
              <a:t>Usually</a:t>
            </a:r>
            <a:r>
              <a:rPr lang="sl-SI" dirty="0"/>
              <a:t> </a:t>
            </a:r>
            <a:r>
              <a:rPr lang="sl-SI" dirty="0" err="1"/>
              <a:t>works</a:t>
            </a:r>
            <a:r>
              <a:rPr lang="sl-SI" dirty="0"/>
              <a:t> like </a:t>
            </a:r>
            <a:r>
              <a:rPr lang="sl-SI" dirty="0" err="1"/>
              <a:t>an</a:t>
            </a:r>
            <a:r>
              <a:rPr lang="sl-SI" dirty="0"/>
              <a:t> </a:t>
            </a:r>
            <a:r>
              <a:rPr lang="sl-SI" dirty="0" err="1"/>
              <a:t>assistant</a:t>
            </a:r>
            <a:endParaRPr lang="sl-SI" dirty="0"/>
          </a:p>
          <a:p>
            <a:r>
              <a:rPr lang="sl-SI" dirty="0" err="1"/>
              <a:t>Through</a:t>
            </a:r>
            <a:r>
              <a:rPr lang="sl-SI" dirty="0"/>
              <a:t> </a:t>
            </a:r>
            <a:r>
              <a:rPr lang="sl-SI" dirty="0" err="1"/>
              <a:t>interactive</a:t>
            </a:r>
            <a:r>
              <a:rPr lang="sl-SI" dirty="0"/>
              <a:t> </a:t>
            </a:r>
            <a:r>
              <a:rPr lang="sl-SI" dirty="0" err="1"/>
              <a:t>prompt</a:t>
            </a:r>
            <a:endParaRPr lang="sl-SI" dirty="0"/>
          </a:p>
          <a:p>
            <a:r>
              <a:rPr lang="sl-SI" dirty="0" err="1"/>
              <a:t>Simulates</a:t>
            </a:r>
            <a:r>
              <a:rPr lang="sl-SI" dirty="0"/>
              <a:t> human </a:t>
            </a:r>
            <a:r>
              <a:rPr lang="sl-SI" dirty="0" err="1"/>
              <a:t>dialogue</a:t>
            </a:r>
            <a:endParaRPr lang="sl-SI" dirty="0"/>
          </a:p>
          <a:p>
            <a:r>
              <a:rPr lang="sl-SI" dirty="0" err="1"/>
              <a:t>Provides</a:t>
            </a:r>
            <a:r>
              <a:rPr lang="sl-SI" dirty="0"/>
              <a:t> some </a:t>
            </a:r>
            <a:r>
              <a:rPr lang="sl-SI" dirty="0" err="1"/>
              <a:t>support</a:t>
            </a:r>
            <a:endParaRPr lang="sl-SI" dirty="0"/>
          </a:p>
          <a:p>
            <a:r>
              <a:rPr lang="sl-SI" dirty="0" err="1"/>
              <a:t>Needs</a:t>
            </a:r>
            <a:r>
              <a:rPr lang="sl-SI" dirty="0"/>
              <a:t> to be </a:t>
            </a:r>
            <a:r>
              <a:rPr lang="sl-SI" dirty="0" err="1"/>
              <a:t>double-checked</a:t>
            </a:r>
            <a:endParaRPr lang="sl-SI" dirty="0"/>
          </a:p>
          <a:p>
            <a:endParaRPr lang="sl-SI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AAE1D6-FDC6-4882-1225-801845C294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 err="1"/>
              <a:t>Usual</a:t>
            </a:r>
            <a:r>
              <a:rPr lang="sl-SI" dirty="0"/>
              <a:t> AI </a:t>
            </a:r>
            <a:r>
              <a:rPr lang="sl-SI" dirty="0" err="1"/>
              <a:t>task</a:t>
            </a:r>
            <a:r>
              <a:rPr lang="sl-SI" dirty="0"/>
              <a:t> </a:t>
            </a:r>
            <a:r>
              <a:rPr lang="sl-SI" dirty="0" err="1"/>
              <a:t>examples</a:t>
            </a:r>
            <a:endParaRPr lang="sl-SI" dirty="0"/>
          </a:p>
          <a:p>
            <a:pPr lvl="1"/>
            <a:r>
              <a:rPr lang="sl-SI" dirty="0" err="1"/>
              <a:t>Summarize</a:t>
            </a:r>
            <a:r>
              <a:rPr lang="sl-SI" dirty="0"/>
              <a:t> </a:t>
            </a:r>
            <a:r>
              <a:rPr lang="sl-SI" dirty="0" err="1"/>
              <a:t>long</a:t>
            </a:r>
            <a:r>
              <a:rPr lang="sl-SI" dirty="0"/>
              <a:t> </a:t>
            </a:r>
            <a:r>
              <a:rPr lang="sl-SI" dirty="0" err="1"/>
              <a:t>documents</a:t>
            </a:r>
            <a:endParaRPr lang="sl-SI" dirty="0"/>
          </a:p>
          <a:p>
            <a:pPr lvl="1"/>
            <a:r>
              <a:rPr lang="sl-SI" dirty="0" err="1"/>
              <a:t>Write</a:t>
            </a:r>
            <a:r>
              <a:rPr lang="sl-SI" dirty="0"/>
              <a:t> </a:t>
            </a:r>
            <a:r>
              <a:rPr lang="sl-SI" dirty="0" err="1"/>
              <a:t>draft</a:t>
            </a:r>
            <a:r>
              <a:rPr lang="sl-SI" dirty="0"/>
              <a:t> </a:t>
            </a:r>
            <a:r>
              <a:rPr lang="sl-SI" dirty="0" err="1"/>
              <a:t>emails</a:t>
            </a:r>
            <a:endParaRPr lang="sl-SI" dirty="0"/>
          </a:p>
          <a:p>
            <a:pPr lvl="1"/>
            <a:r>
              <a:rPr lang="sl-SI" dirty="0" err="1"/>
              <a:t>Manage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schedule</a:t>
            </a:r>
            <a:r>
              <a:rPr lang="sl-SI" dirty="0"/>
              <a:t> </a:t>
            </a:r>
            <a:r>
              <a:rPr lang="sl-SI" dirty="0" err="1"/>
              <a:t>tasks</a:t>
            </a:r>
            <a:endParaRPr lang="sl-SI" dirty="0"/>
          </a:p>
          <a:p>
            <a:pPr lvl="1"/>
            <a:r>
              <a:rPr lang="sl-SI" dirty="0" err="1"/>
              <a:t>Help</a:t>
            </a:r>
            <a:r>
              <a:rPr lang="sl-SI" dirty="0"/>
              <a:t> </a:t>
            </a:r>
            <a:r>
              <a:rPr lang="sl-SI" dirty="0" err="1"/>
              <a:t>with</a:t>
            </a:r>
            <a:r>
              <a:rPr lang="sl-SI" dirty="0"/>
              <a:t> </a:t>
            </a:r>
            <a:r>
              <a:rPr lang="sl-SI" dirty="0" err="1"/>
              <a:t>decisions</a:t>
            </a:r>
            <a:endParaRPr lang="sl-SI" dirty="0"/>
          </a:p>
          <a:p>
            <a:pPr lvl="1"/>
            <a:r>
              <a:rPr lang="sl-SI" dirty="0" err="1"/>
              <a:t>Generate</a:t>
            </a:r>
            <a:r>
              <a:rPr lang="sl-SI" dirty="0"/>
              <a:t> </a:t>
            </a:r>
            <a:r>
              <a:rPr lang="sl-SI" dirty="0" err="1"/>
              <a:t>creative</a:t>
            </a:r>
            <a:r>
              <a:rPr lang="sl-SI" dirty="0"/>
              <a:t> </a:t>
            </a:r>
            <a:r>
              <a:rPr lang="sl-SI" dirty="0" err="1"/>
              <a:t>contents</a:t>
            </a:r>
            <a:endParaRPr lang="sl-SI" dirty="0"/>
          </a:p>
          <a:p>
            <a:pPr lvl="1"/>
            <a:r>
              <a:rPr lang="sl-SI" dirty="0" err="1"/>
              <a:t>Help</a:t>
            </a:r>
            <a:r>
              <a:rPr lang="sl-SI" dirty="0"/>
              <a:t> </a:t>
            </a:r>
            <a:r>
              <a:rPr lang="sl-SI" dirty="0" err="1"/>
              <a:t>with</a:t>
            </a:r>
            <a:r>
              <a:rPr lang="sl-SI" dirty="0"/>
              <a:t> </a:t>
            </a:r>
            <a:r>
              <a:rPr lang="sl-SI" dirty="0" err="1"/>
              <a:t>trip</a:t>
            </a:r>
            <a:r>
              <a:rPr lang="sl-SI" dirty="0"/>
              <a:t> </a:t>
            </a:r>
            <a:r>
              <a:rPr lang="sl-SI" dirty="0" err="1"/>
              <a:t>planning</a:t>
            </a:r>
            <a:endParaRPr lang="sl-SI" dirty="0"/>
          </a:p>
          <a:p>
            <a:pPr lvl="1"/>
            <a:r>
              <a:rPr lang="sl-SI" dirty="0" err="1"/>
              <a:t>Give</a:t>
            </a:r>
            <a:r>
              <a:rPr lang="sl-SI" dirty="0"/>
              <a:t> </a:t>
            </a:r>
            <a:r>
              <a:rPr lang="sl-SI" dirty="0" err="1"/>
              <a:t>short</a:t>
            </a:r>
            <a:r>
              <a:rPr lang="sl-SI" dirty="0"/>
              <a:t> </a:t>
            </a:r>
            <a:r>
              <a:rPr lang="sl-SI" dirty="0" err="1"/>
              <a:t>definitions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2EF00-9A88-900C-841E-80D407D72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77E3-0E97-499C-AD9D-9C9262306A41}" type="slidenum">
              <a:rPr lang="en-US" smtClean="0"/>
              <a:t>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AA30F-3FFF-D2E7-90E9-B8DD19228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BY-NC-SA 4.0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139CFF-F382-7F51-13C1-ED2126A14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76B5-C6AF-4BC2-9FCF-9370128186D2}" type="datetimeyyyy">
              <a:rPr lang="en-US" smtClean="0"/>
              <a:t>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75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670BD-FA1B-CA6F-9BB3-9A87B9C63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AI </a:t>
            </a:r>
            <a:r>
              <a:rPr lang="sl-SI" dirty="0" err="1"/>
              <a:t>uptake</a:t>
            </a:r>
            <a:r>
              <a:rPr lang="sl-SI" dirty="0"/>
              <a:t> in </a:t>
            </a:r>
            <a:r>
              <a:rPr lang="sl-SI" dirty="0" err="1"/>
              <a:t>Europe</a:t>
            </a:r>
            <a:endParaRPr lang="en-US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24D97FBB-E952-11CC-CB71-CF7F1CD09B8F}"/>
              </a:ext>
            </a:extLst>
          </p:cNvPr>
          <p:cNvSpPr txBox="1">
            <a:spLocks/>
          </p:cNvSpPr>
          <p:nvPr/>
        </p:nvSpPr>
        <p:spPr>
          <a:xfrm>
            <a:off x="777240" y="1343619"/>
            <a:ext cx="6170212" cy="5012732"/>
          </a:xfrm>
          <a:custGeom>
            <a:avLst/>
            <a:gdLst/>
            <a:ahLst/>
            <a:cxnLst/>
            <a:rect l="l" t="t" r="r" b="b"/>
            <a:pathLst>
              <a:path w="9943261" h="8402055">
                <a:moveTo>
                  <a:pt x="0" y="0"/>
                </a:moveTo>
                <a:lnTo>
                  <a:pt x="9943261" y="0"/>
                </a:lnTo>
                <a:lnTo>
                  <a:pt x="9943261" y="8402056"/>
                </a:lnTo>
                <a:lnTo>
                  <a:pt x="0" y="840205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dirty="0">
                <a:noFill/>
              </a:rPr>
              <a:t> </a:t>
            </a:r>
          </a:p>
        </p:txBody>
      </p:sp>
      <p:sp>
        <p:nvSpPr>
          <p:cNvPr id="5" name="Text 16">
            <a:extLst>
              <a:ext uri="{FF2B5EF4-FFF2-40B4-BE49-F238E27FC236}">
                <a16:creationId xmlns:a16="http://schemas.microsoft.com/office/drawing/2014/main" id="{7EFB8177-0CEE-088B-3CFA-1A1E4B869D02}"/>
              </a:ext>
            </a:extLst>
          </p:cNvPr>
          <p:cNvSpPr/>
          <p:nvPr/>
        </p:nvSpPr>
        <p:spPr>
          <a:xfrm>
            <a:off x="3810265" y="6137761"/>
            <a:ext cx="2724477" cy="2403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GB" sz="1050" dirty="0">
                <a:solidFill>
                  <a:srgbClr val="5A647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Source: ECA, based on latest Eurostat data.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706AAC-97FD-168B-30E0-55253E3C6756}"/>
              </a:ext>
            </a:extLst>
          </p:cNvPr>
          <p:cNvSpPr txBox="1"/>
          <p:nvPr/>
        </p:nvSpPr>
        <p:spPr>
          <a:xfrm>
            <a:off x="7592113" y="1437345"/>
            <a:ext cx="3962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Massive adoption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Large companies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Followed by SME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Not only companies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1/3 of the 16-74 population used AI in 2025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25% for personal purposes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15% of them for 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9% for formal education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45B947-D4E8-4615-9F65-BCF558BB4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77E3-0E97-499C-AD9D-9C9262306A41}" type="slidenum">
              <a:rPr lang="en-US" smtClean="0"/>
              <a:t>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1629D-5299-A956-D3A7-64A7C3535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BY-NC-SA 4.0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BD11AC5-C295-3E3D-64D8-9DFA20F6B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6A50-8AC5-4CBE-9E54-DC43DF522B77}" type="datetimeyyyy">
              <a:rPr lang="en-US" smtClean="0"/>
              <a:t>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44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A0A1A-286A-95A4-9738-8E8E01936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AI </a:t>
            </a:r>
            <a:r>
              <a:rPr lang="sl-SI" dirty="0" err="1"/>
              <a:t>issues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ACD5C7-D139-EDE8-C27C-3164F9422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77E3-0E97-499C-AD9D-9C9262306A41}" type="slidenum">
              <a:rPr lang="en-US" smtClean="0"/>
              <a:t>6</a:t>
            </a:fld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30C5218-9B6A-F67E-EAEF-B54D67690F4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282147"/>
            <a:ext cx="10515600" cy="4894815"/>
          </a:xfrm>
          <a:custGeom>
            <a:avLst/>
            <a:gdLst/>
            <a:ahLst/>
            <a:cxnLst/>
            <a:rect l="l" t="t" r="r" b="b"/>
            <a:pathLst>
              <a:path w="15134306" h="7567153">
                <a:moveTo>
                  <a:pt x="0" y="0"/>
                </a:moveTo>
                <a:lnTo>
                  <a:pt x="15134306" y="0"/>
                </a:lnTo>
                <a:lnTo>
                  <a:pt x="15134306" y="7567154"/>
                </a:lnTo>
                <a:lnTo>
                  <a:pt x="0" y="75671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dirty="0"/>
              <a:t> </a:t>
            </a:r>
          </a:p>
        </p:txBody>
      </p:sp>
      <p:sp>
        <p:nvSpPr>
          <p:cNvPr id="6" name="Text 16">
            <a:extLst>
              <a:ext uri="{FF2B5EF4-FFF2-40B4-BE49-F238E27FC236}">
                <a16:creationId xmlns:a16="http://schemas.microsoft.com/office/drawing/2014/main" id="{1D7EBFCE-1EFE-2616-FC7E-67C71F677AC8}"/>
              </a:ext>
            </a:extLst>
          </p:cNvPr>
          <p:cNvSpPr/>
          <p:nvPr/>
        </p:nvSpPr>
        <p:spPr>
          <a:xfrm>
            <a:off x="447261" y="6107388"/>
            <a:ext cx="10177669" cy="442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GB" sz="1200" dirty="0">
                <a:solidFill>
                  <a:srgbClr val="5A647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© Dr. Sasha Luccioni</a:t>
            </a:r>
            <a:r>
              <a:rPr lang="sl-SI" sz="1200" dirty="0">
                <a:solidFill>
                  <a:srgbClr val="5A647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. </a:t>
            </a:r>
            <a:r>
              <a:rPr lang="sl-SI" sz="1200" dirty="0" err="1">
                <a:solidFill>
                  <a:srgbClr val="5A647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Source</a:t>
            </a:r>
            <a:r>
              <a:rPr lang="sl-SI" sz="1200" dirty="0">
                <a:solidFill>
                  <a:srgbClr val="5A647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: https://arstechnica.com/gadgets/2023/04/generative-ai-is-cool-but-lets-not-forget-its-human-and-environmental-costs/</a:t>
            </a:r>
            <a:endParaRPr lang="en-GB" sz="1200" dirty="0">
              <a:solidFill>
                <a:srgbClr val="5A6472"/>
              </a:solidFill>
              <a:latin typeface="Aptos" pitchFamily="34" charset="0"/>
              <a:ea typeface="Aptos" pitchFamily="34" charset="-122"/>
              <a:cs typeface="Aptos" pitchFamily="34" charset="-12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6A7F27-1218-CA91-BBB5-182D71834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BY-NC-SA 4.0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F666B8-5B2D-D79E-5B19-C28339B68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9154-67C7-494A-AC2D-E9746CE87C43}" type="datetimeyyyy">
              <a:rPr lang="en-US" smtClean="0"/>
              <a:t>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67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E1D8C-B3A7-B2B8-62F7-466B0F79B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AI </a:t>
            </a:r>
            <a:r>
              <a:rPr lang="sl-SI" dirty="0" err="1"/>
              <a:t>cost</a:t>
            </a:r>
            <a:r>
              <a:rPr lang="sl-SI" dirty="0"/>
              <a:t>: multiple </a:t>
            </a:r>
            <a:r>
              <a:rPr lang="sl-SI" dirty="0" err="1"/>
              <a:t>dimensions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A251C-6F40-F612-2B6B-62480E0E2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/>
              <a:t>Material </a:t>
            </a:r>
            <a:r>
              <a:rPr lang="sl-SI" dirty="0" err="1"/>
              <a:t>resources</a:t>
            </a:r>
            <a:endParaRPr lang="sl-SI" dirty="0"/>
          </a:p>
          <a:p>
            <a:pPr lvl="1"/>
            <a:r>
              <a:rPr lang="en-GB" dirty="0"/>
              <a:t>electricity, water, servers, chips, and data-centre infrastructure</a:t>
            </a:r>
            <a:r>
              <a:rPr lang="sl-SI" dirty="0"/>
              <a:t> </a:t>
            </a:r>
            <a:r>
              <a:rPr lang="en-GB" dirty="0"/>
              <a:t>(de Vries, 2023; Li et al., 202</a:t>
            </a:r>
            <a:r>
              <a:rPr lang="sl-SI" dirty="0"/>
              <a:t>5</a:t>
            </a:r>
            <a:r>
              <a:rPr lang="en-GB" dirty="0"/>
              <a:t>)</a:t>
            </a:r>
            <a:endParaRPr lang="sl-SI" dirty="0"/>
          </a:p>
          <a:p>
            <a:r>
              <a:rPr lang="sl-SI" dirty="0" err="1"/>
              <a:t>Economical</a:t>
            </a:r>
            <a:r>
              <a:rPr lang="sl-SI" dirty="0"/>
              <a:t> </a:t>
            </a:r>
            <a:r>
              <a:rPr lang="sl-SI" dirty="0" err="1"/>
              <a:t>cost</a:t>
            </a:r>
            <a:endParaRPr lang="sl-SI" dirty="0"/>
          </a:p>
          <a:p>
            <a:pPr lvl="1"/>
            <a:r>
              <a:rPr lang="en-GB" dirty="0"/>
              <a:t>low pay, economic dependency</a:t>
            </a:r>
            <a:r>
              <a:rPr lang="sl-SI" dirty="0"/>
              <a:t>, </a:t>
            </a:r>
            <a:r>
              <a:rPr lang="sl-SI" dirty="0" err="1"/>
              <a:t>outsourcing</a:t>
            </a:r>
            <a:r>
              <a:rPr lang="en-GB" dirty="0"/>
              <a:t>, surveillance, secrecy, and weak labour protections in parts of the AI</a:t>
            </a:r>
            <a:r>
              <a:rPr lang="sl-SI" dirty="0"/>
              <a:t> </a:t>
            </a:r>
            <a:r>
              <a:rPr lang="en-GB" dirty="0"/>
              <a:t>data-work pipeline</a:t>
            </a:r>
            <a:r>
              <a:rPr lang="sl-SI" dirty="0"/>
              <a:t> </a:t>
            </a:r>
            <a:r>
              <a:rPr lang="en-GB" dirty="0"/>
              <a:t>(Miceli &amp; Posada, 2022; Miceli et al., 2024)</a:t>
            </a:r>
            <a:endParaRPr lang="sl-SI" dirty="0"/>
          </a:p>
          <a:p>
            <a:r>
              <a:rPr lang="sl-SI" dirty="0" err="1"/>
              <a:t>Psychological</a:t>
            </a:r>
            <a:r>
              <a:rPr lang="sl-SI" dirty="0"/>
              <a:t> </a:t>
            </a:r>
            <a:r>
              <a:rPr lang="sl-SI" dirty="0" err="1"/>
              <a:t>damage</a:t>
            </a:r>
            <a:endParaRPr lang="sl-SI" dirty="0"/>
          </a:p>
          <a:p>
            <a:pPr lvl="1"/>
            <a:r>
              <a:rPr lang="sl-SI" dirty="0"/>
              <a:t>Data </a:t>
            </a:r>
            <a:r>
              <a:rPr lang="sl-SI" dirty="0" err="1"/>
              <a:t>filtering</a:t>
            </a:r>
            <a:r>
              <a:rPr lang="sl-SI" dirty="0"/>
              <a:t> </a:t>
            </a:r>
            <a:r>
              <a:rPr lang="en-GB" dirty="0"/>
              <a:t>work expose workers to significant mental-health risks</a:t>
            </a:r>
            <a:r>
              <a:rPr lang="sl-SI" dirty="0"/>
              <a:t> </a:t>
            </a:r>
            <a:r>
              <a:rPr lang="en-GB" dirty="0"/>
              <a:t>(Miceli et al., 2024)</a:t>
            </a:r>
            <a:endParaRPr lang="sl-SI" dirty="0"/>
          </a:p>
          <a:p>
            <a:pPr lvl="1"/>
            <a:r>
              <a:rPr lang="sl-SI" dirty="0" err="1"/>
              <a:t>Also</a:t>
            </a:r>
            <a:r>
              <a:rPr lang="sl-SI" dirty="0"/>
              <a:t> </a:t>
            </a:r>
            <a:r>
              <a:rPr lang="sl-SI" dirty="0" err="1"/>
              <a:t>its</a:t>
            </a:r>
            <a:r>
              <a:rPr lang="sl-SI" dirty="0"/>
              <a:t> </a:t>
            </a:r>
            <a:r>
              <a:rPr lang="sl-SI" dirty="0" err="1"/>
              <a:t>usage</a:t>
            </a:r>
            <a:r>
              <a:rPr lang="sl-SI" dirty="0"/>
              <a:t> </a:t>
            </a:r>
            <a:r>
              <a:rPr lang="sl-SI" dirty="0" err="1"/>
              <a:t>can</a:t>
            </a:r>
            <a:r>
              <a:rPr lang="sl-SI" dirty="0"/>
              <a:t> be </a:t>
            </a:r>
            <a:r>
              <a:rPr lang="sl-SI" dirty="0" err="1"/>
              <a:t>damaging</a:t>
            </a:r>
            <a:r>
              <a:rPr lang="sl-SI" dirty="0"/>
              <a:t> (</a:t>
            </a:r>
            <a:r>
              <a:rPr lang="sl-SI" dirty="0" err="1"/>
              <a:t>Dang</a:t>
            </a:r>
            <a:r>
              <a:rPr lang="sl-SI" dirty="0"/>
              <a:t>, </a:t>
            </a:r>
            <a:r>
              <a:rPr lang="sl-SI" dirty="0" err="1"/>
              <a:t>Liu</a:t>
            </a:r>
            <a:r>
              <a:rPr lang="sl-SI" dirty="0"/>
              <a:t>, 2025)</a:t>
            </a:r>
            <a:endParaRPr lang="en-GB" dirty="0"/>
          </a:p>
          <a:p>
            <a:pPr lvl="1"/>
            <a:endParaRPr lang="sl-SI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2C2A0-A21D-C838-AC2C-951C0C892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77E3-0E97-499C-AD9D-9C9262306A41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B0AD0-866B-D69B-7B79-0866F5E88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BY-NC-SA 4.0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D6F031D-79FD-8B75-937C-12DA02490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BE02-835B-41F7-9C61-32D83BB72114}" type="datetimeyyyy">
              <a:rPr lang="en-US" smtClean="0"/>
              <a:t>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36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53F65-E421-4D1D-24B5-DC33761C2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AI </a:t>
            </a:r>
            <a:r>
              <a:rPr lang="sl-SI" dirty="0" err="1"/>
              <a:t>cost</a:t>
            </a:r>
            <a:r>
              <a:rPr lang="sl-SI" dirty="0"/>
              <a:t>: some </a:t>
            </a:r>
            <a:r>
              <a:rPr lang="sl-SI" dirty="0" err="1"/>
              <a:t>numbers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E8B37-AAA9-D3D2-87C8-7014C82C0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 err="1"/>
              <a:t>Carbon</a:t>
            </a:r>
            <a:r>
              <a:rPr lang="sl-SI" dirty="0"/>
              <a:t> </a:t>
            </a:r>
            <a:r>
              <a:rPr lang="sl-SI" dirty="0" err="1"/>
              <a:t>footprint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water</a:t>
            </a:r>
            <a:r>
              <a:rPr lang="sl-SI" dirty="0"/>
              <a:t> </a:t>
            </a:r>
            <a:r>
              <a:rPr lang="sl-SI" dirty="0" err="1"/>
              <a:t>footprint</a:t>
            </a:r>
            <a:endParaRPr lang="sl-SI" dirty="0"/>
          </a:p>
          <a:p>
            <a:pPr lvl="1"/>
            <a:r>
              <a:rPr lang="sl-SI" dirty="0"/>
              <a:t>1 </a:t>
            </a:r>
            <a:r>
              <a:rPr lang="en-US" dirty="0"/>
              <a:t>short GPT-4o query consumes 0.43 </a:t>
            </a:r>
            <a:r>
              <a:rPr lang="en-US" dirty="0" err="1"/>
              <a:t>Wh</a:t>
            </a:r>
            <a:endParaRPr lang="sl-SI" dirty="0"/>
          </a:p>
          <a:p>
            <a:pPr lvl="1"/>
            <a:r>
              <a:rPr lang="sl-SI" dirty="0"/>
              <a:t>S</a:t>
            </a:r>
            <a:r>
              <a:rPr lang="en-US" dirty="0" err="1"/>
              <a:t>cal</a:t>
            </a:r>
            <a:r>
              <a:rPr lang="sl-SI" dirty="0"/>
              <a:t>e</a:t>
            </a:r>
            <a:r>
              <a:rPr lang="en-US" dirty="0"/>
              <a:t> this to 700 million queries/day</a:t>
            </a:r>
            <a:r>
              <a:rPr lang="sl-SI" dirty="0"/>
              <a:t>, </a:t>
            </a:r>
            <a:r>
              <a:rPr lang="sl-SI" dirty="0" err="1"/>
              <a:t>you</a:t>
            </a:r>
            <a:r>
              <a:rPr lang="sl-SI" dirty="0"/>
              <a:t> </a:t>
            </a:r>
            <a:r>
              <a:rPr lang="sl-SI" dirty="0" err="1"/>
              <a:t>get</a:t>
            </a:r>
            <a:r>
              <a:rPr lang="sl-SI" dirty="0"/>
              <a:t>…</a:t>
            </a:r>
          </a:p>
          <a:p>
            <a:r>
              <a:rPr lang="sl-SI" dirty="0" err="1"/>
              <a:t>Huge</a:t>
            </a:r>
            <a:r>
              <a:rPr lang="sl-SI" dirty="0"/>
              <a:t> </a:t>
            </a:r>
            <a:r>
              <a:rPr lang="en-US" dirty="0"/>
              <a:t>environmental impact</a:t>
            </a:r>
            <a:endParaRPr lang="sl-SI" dirty="0"/>
          </a:p>
          <a:p>
            <a:pPr lvl="1"/>
            <a:r>
              <a:rPr lang="en-US" dirty="0"/>
              <a:t>electricity use comparable to 35,000 U.S. homes</a:t>
            </a:r>
            <a:endParaRPr lang="sl-SI" dirty="0"/>
          </a:p>
          <a:p>
            <a:pPr lvl="1"/>
            <a:r>
              <a:rPr lang="en-US" dirty="0"/>
              <a:t>freshwater evaporation matching the annual drinking needs of 1.2 million people</a:t>
            </a:r>
            <a:endParaRPr lang="sl-SI" dirty="0"/>
          </a:p>
          <a:p>
            <a:pPr lvl="1"/>
            <a:r>
              <a:rPr lang="en-US" dirty="0"/>
              <a:t>carbon emissions requiring a Chicago-sized forest to offset</a:t>
            </a:r>
            <a:endParaRPr lang="sl-SI" dirty="0"/>
          </a:p>
          <a:p>
            <a:r>
              <a:rPr lang="sl-SI" dirty="0" err="1"/>
              <a:t>Estimation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GPT-3</a:t>
            </a:r>
          </a:p>
          <a:p>
            <a:pPr lvl="1"/>
            <a:r>
              <a:rPr lang="sl-SI" dirty="0" err="1"/>
              <a:t>Around</a:t>
            </a:r>
            <a:r>
              <a:rPr lang="sl-SI" dirty="0"/>
              <a:t> 30 </a:t>
            </a:r>
            <a:r>
              <a:rPr lang="sl-SI" dirty="0" err="1"/>
              <a:t>prompts</a:t>
            </a:r>
            <a:r>
              <a:rPr lang="sl-SI" dirty="0"/>
              <a:t> </a:t>
            </a:r>
            <a:r>
              <a:rPr lang="sl-SI" dirty="0" err="1"/>
              <a:t>consumes</a:t>
            </a:r>
            <a:r>
              <a:rPr lang="sl-SI" dirty="0"/>
              <a:t> </a:t>
            </a:r>
            <a:r>
              <a:rPr lang="sl-SI" dirty="0" err="1"/>
              <a:t>around</a:t>
            </a:r>
            <a:r>
              <a:rPr lang="sl-SI" dirty="0"/>
              <a:t> ½ liter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water</a:t>
            </a:r>
            <a:endParaRPr lang="sl-SI" dirty="0"/>
          </a:p>
          <a:p>
            <a:r>
              <a:rPr lang="sl-SI" dirty="0" err="1"/>
              <a:t>Energy</a:t>
            </a:r>
            <a:r>
              <a:rPr lang="sl-SI" dirty="0"/>
              <a:t> </a:t>
            </a:r>
            <a:r>
              <a:rPr lang="sl-SI" dirty="0" err="1"/>
              <a:t>needed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a </a:t>
            </a:r>
            <a:r>
              <a:rPr lang="sl-SI" dirty="0" err="1"/>
              <a:t>prompt</a:t>
            </a:r>
            <a:r>
              <a:rPr lang="sl-SI" dirty="0"/>
              <a:t> </a:t>
            </a:r>
            <a:r>
              <a:rPr lang="sl-SI" dirty="0" err="1"/>
              <a:t>vs</a:t>
            </a:r>
            <a:r>
              <a:rPr lang="sl-SI" dirty="0"/>
              <a:t> </a:t>
            </a:r>
            <a:r>
              <a:rPr lang="sl-SI" dirty="0" err="1"/>
              <a:t>email</a:t>
            </a:r>
            <a:endParaRPr lang="sl-SI" dirty="0"/>
          </a:p>
          <a:p>
            <a:pPr lvl="1"/>
            <a:r>
              <a:rPr lang="sl-SI" dirty="0" err="1"/>
              <a:t>Estimated</a:t>
            </a:r>
            <a:r>
              <a:rPr lang="sl-SI" dirty="0"/>
              <a:t> 10 to 100 </a:t>
            </a:r>
            <a:r>
              <a:rPr lang="sl-SI" dirty="0" err="1"/>
              <a:t>times</a:t>
            </a:r>
            <a:r>
              <a:rPr lang="sl-SI" dirty="0"/>
              <a:t> </a:t>
            </a:r>
            <a:r>
              <a:rPr lang="sl-SI" dirty="0" err="1"/>
              <a:t>higher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a </a:t>
            </a:r>
            <a:r>
              <a:rPr lang="sl-SI" dirty="0" err="1"/>
              <a:t>prompt</a:t>
            </a:r>
            <a:endParaRPr lang="sl-SI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30E9D-ACFA-1785-180E-2C0168716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77E3-0E97-499C-AD9D-9C9262306A41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8BE87-BADB-D537-44A9-28B93734B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BY-NC-SA 4.0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412C109-38CD-875C-0A1B-588F4FF3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A1A9F-3D0E-45B4-81C7-496912956A68}" type="datetimeyyyy">
              <a:rPr lang="en-US" smtClean="0"/>
              <a:t>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05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1174C-0293-D24B-5423-4D8A46BE1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Energy</a:t>
            </a:r>
            <a:r>
              <a:rPr lang="sl-SI" dirty="0"/>
              <a:t> </a:t>
            </a:r>
            <a:r>
              <a:rPr lang="sl-SI" dirty="0" err="1"/>
              <a:t>cost</a:t>
            </a:r>
            <a:r>
              <a:rPr lang="sl-SI" dirty="0"/>
              <a:t> </a:t>
            </a:r>
            <a:r>
              <a:rPr lang="sl-SI" dirty="0" err="1"/>
              <a:t>comparison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631D2-ECFD-5F78-8904-0303ADB2D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77E3-0E97-499C-AD9D-9C9262306A41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A0B1F0-B131-EBAD-E6BF-02034EBA6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080" y="1391918"/>
            <a:ext cx="8497955" cy="50649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33976B-8A34-2B08-3BF7-B1746299C40F}"/>
              </a:ext>
            </a:extLst>
          </p:cNvPr>
          <p:cNvSpPr txBox="1"/>
          <p:nvPr/>
        </p:nvSpPr>
        <p:spPr>
          <a:xfrm>
            <a:off x="8417494" y="1321356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5A647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© </a:t>
            </a:r>
            <a:r>
              <a:rPr lang="sl-SI" dirty="0" err="1"/>
              <a:t>Chen</a:t>
            </a:r>
            <a:r>
              <a:rPr lang="sl-SI" dirty="0"/>
              <a:t>, 2025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11BCB7D-0FAA-8E5E-F3BB-9A1FAA8A3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BY-NC-SA 4.0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74C874C-5A9A-FE29-FD60-0B8B02BBA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0E788-75B7-4D88-9E3E-7A16674FCC0A}" type="datetimeyyyy">
              <a:rPr lang="en-US" smtClean="0"/>
              <a:t>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73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1517</Words>
  <Application>Microsoft Office PowerPoint</Application>
  <PresentationFormat>Widescreen</PresentationFormat>
  <Paragraphs>203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Aptos</vt:lpstr>
      <vt:lpstr>Aptos Display</vt:lpstr>
      <vt:lpstr>Arial</vt:lpstr>
      <vt:lpstr>Courier New</vt:lpstr>
      <vt:lpstr>Wingdings</vt:lpstr>
      <vt:lpstr>Office Theme</vt:lpstr>
      <vt:lpstr>The cost of AI</vt:lpstr>
      <vt:lpstr>Introduction</vt:lpstr>
      <vt:lpstr>AI definition</vt:lpstr>
      <vt:lpstr>AI benefits</vt:lpstr>
      <vt:lpstr>AI uptake in Europe</vt:lpstr>
      <vt:lpstr>AI issues</vt:lpstr>
      <vt:lpstr>AI cost: multiple dimensions</vt:lpstr>
      <vt:lpstr>AI cost: some numbers</vt:lpstr>
      <vt:lpstr>Energy cost comparison</vt:lpstr>
      <vt:lpstr>Cost comparison with countries</vt:lpstr>
      <vt:lpstr>Data center electricity usage and AI</vt:lpstr>
      <vt:lpstr>Data centers and fossil fuels</vt:lpstr>
      <vt:lpstr>Carbon footprint comparisons</vt:lpstr>
      <vt:lpstr>Processing the AI data</vt:lpstr>
      <vt:lpstr>AI usage: the psychological cost</vt:lpstr>
      <vt:lpstr>AI usage: the psychological cost</vt:lpstr>
      <vt:lpstr>Conclusion</vt:lpstr>
      <vt:lpstr>References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Mrissa</dc:creator>
  <cp:lastModifiedBy>Michael Mrissa</cp:lastModifiedBy>
  <cp:revision>12</cp:revision>
  <dcterms:created xsi:type="dcterms:W3CDTF">2026-04-16T08:29:50Z</dcterms:created>
  <dcterms:modified xsi:type="dcterms:W3CDTF">2026-06-02T10:32:18Z</dcterms:modified>
</cp:coreProperties>
</file>